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91" r:id="rId5"/>
    <p:sldId id="292" r:id="rId6"/>
    <p:sldId id="385" r:id="rId7"/>
    <p:sldId id="313" r:id="rId8"/>
    <p:sldId id="384" r:id="rId9"/>
    <p:sldId id="298" r:id="rId10"/>
    <p:sldId id="312" r:id="rId11"/>
    <p:sldId id="360" r:id="rId12"/>
    <p:sldId id="284" r:id="rId13"/>
    <p:sldId id="299" r:id="rId14"/>
    <p:sldId id="301" r:id="rId15"/>
    <p:sldId id="376" r:id="rId16"/>
    <p:sldId id="386" r:id="rId17"/>
    <p:sldId id="30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87845" autoAdjust="0"/>
  </p:normalViewPr>
  <p:slideViewPr>
    <p:cSldViewPr snapToGrid="0" snapToObjects="1">
      <p:cViewPr varScale="1">
        <p:scale>
          <a:sx n="75" d="100"/>
          <a:sy n="75" d="100"/>
        </p:scale>
        <p:origin x="165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E502E-FB79-4593-BEB3-38066309DBD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1E9AFB0-C636-405D-B02D-C6F1B145C206}">
      <dgm:prSet/>
      <dgm:spPr/>
      <dgm:t>
        <a:bodyPr/>
        <a:lstStyle/>
        <a:p>
          <a:r>
            <a:rPr lang="en-GB" dirty="0">
              <a:latin typeface="SassoonPrimaryInfant" pitchFamily="2" charset="0"/>
            </a:rPr>
            <a:t>Mental wellbeing </a:t>
          </a:r>
          <a:endParaRPr lang="en-US" dirty="0">
            <a:latin typeface="SassoonPrimaryInfant" pitchFamily="2" charset="0"/>
          </a:endParaRPr>
        </a:p>
      </dgm:t>
    </dgm:pt>
    <dgm:pt modelId="{2D43D7BF-BDA5-42E7-B1A3-B1CA286C5E7F}" type="parTrans" cxnId="{4D727A74-F1D8-4233-A862-655415E4B06B}">
      <dgm:prSet/>
      <dgm:spPr/>
      <dgm:t>
        <a:bodyPr/>
        <a:lstStyle/>
        <a:p>
          <a:endParaRPr lang="en-US"/>
        </a:p>
      </dgm:t>
    </dgm:pt>
    <dgm:pt modelId="{932C875B-EEEF-45F3-94E4-6A7390DA6DFA}" type="sibTrans" cxnId="{4D727A74-F1D8-4233-A862-655415E4B06B}">
      <dgm:prSet/>
      <dgm:spPr/>
      <dgm:t>
        <a:bodyPr/>
        <a:lstStyle/>
        <a:p>
          <a:endParaRPr lang="en-US"/>
        </a:p>
      </dgm:t>
    </dgm:pt>
    <dgm:pt modelId="{B977F2BD-943F-4D52-A8E8-6F574318A49B}">
      <dgm:prSet/>
      <dgm:spPr/>
      <dgm:t>
        <a:bodyPr/>
        <a:lstStyle/>
        <a:p>
          <a:r>
            <a:rPr lang="en-GB" b="0" dirty="0">
              <a:latin typeface="SassoonPrimaryInfant" pitchFamily="2" charset="0"/>
            </a:rPr>
            <a:t>Internet safety and harms </a:t>
          </a:r>
          <a:endParaRPr lang="en-US" b="0" dirty="0">
            <a:latin typeface="SassoonPrimaryInfant" pitchFamily="2" charset="0"/>
          </a:endParaRPr>
        </a:p>
      </dgm:t>
    </dgm:pt>
    <dgm:pt modelId="{4FB9D1B9-6CEA-4B26-8793-3A2844671872}" type="parTrans" cxnId="{CB840381-9394-41CB-B41B-C70A9EE3851D}">
      <dgm:prSet/>
      <dgm:spPr/>
      <dgm:t>
        <a:bodyPr/>
        <a:lstStyle/>
        <a:p>
          <a:endParaRPr lang="en-US"/>
        </a:p>
      </dgm:t>
    </dgm:pt>
    <dgm:pt modelId="{AA6946FC-AA0F-4538-A585-75E551177C38}" type="sibTrans" cxnId="{CB840381-9394-41CB-B41B-C70A9EE3851D}">
      <dgm:prSet/>
      <dgm:spPr/>
      <dgm:t>
        <a:bodyPr/>
        <a:lstStyle/>
        <a:p>
          <a:endParaRPr lang="en-US"/>
        </a:p>
      </dgm:t>
    </dgm:pt>
    <dgm:pt modelId="{02BAF03B-944B-4A54-BCF7-ED1052FBCF60}">
      <dgm:prSet/>
      <dgm:spPr/>
      <dgm:t>
        <a:bodyPr/>
        <a:lstStyle/>
        <a:p>
          <a:r>
            <a:rPr lang="en-GB" dirty="0">
              <a:latin typeface="SassoonPrimaryInfant" pitchFamily="2" charset="0"/>
            </a:rPr>
            <a:t>Physical health and fitness</a:t>
          </a:r>
          <a:endParaRPr lang="en-US" dirty="0">
            <a:latin typeface="SassoonPrimaryInfant" pitchFamily="2" charset="0"/>
          </a:endParaRPr>
        </a:p>
      </dgm:t>
    </dgm:pt>
    <dgm:pt modelId="{E3C98F33-2A29-4FD8-8999-4037385B452A}" type="parTrans" cxnId="{8245B797-F92A-4325-989B-B5766B66CB7E}">
      <dgm:prSet/>
      <dgm:spPr/>
      <dgm:t>
        <a:bodyPr/>
        <a:lstStyle/>
        <a:p>
          <a:endParaRPr lang="en-US"/>
        </a:p>
      </dgm:t>
    </dgm:pt>
    <dgm:pt modelId="{98BC0B34-9DFC-43B7-8669-C3B7C98AE8FF}" type="sibTrans" cxnId="{8245B797-F92A-4325-989B-B5766B66CB7E}">
      <dgm:prSet/>
      <dgm:spPr/>
      <dgm:t>
        <a:bodyPr/>
        <a:lstStyle/>
        <a:p>
          <a:endParaRPr lang="en-US"/>
        </a:p>
      </dgm:t>
    </dgm:pt>
    <dgm:pt modelId="{60B66135-12BA-45A7-9666-251681D1201D}">
      <dgm:prSet/>
      <dgm:spPr/>
      <dgm:t>
        <a:bodyPr/>
        <a:lstStyle/>
        <a:p>
          <a:r>
            <a:rPr lang="en-GB" dirty="0">
              <a:latin typeface="SassoonPrimaryInfant" pitchFamily="2" charset="0"/>
            </a:rPr>
            <a:t>Healthy eating </a:t>
          </a:r>
          <a:endParaRPr lang="en-US" dirty="0">
            <a:latin typeface="SassoonPrimaryInfant" pitchFamily="2" charset="0"/>
          </a:endParaRPr>
        </a:p>
      </dgm:t>
    </dgm:pt>
    <dgm:pt modelId="{C640A1A7-08E5-4FFB-BF4C-A27C24DB9A4A}" type="parTrans" cxnId="{393E747F-FCA7-4507-932C-49296D07AC2B}">
      <dgm:prSet/>
      <dgm:spPr/>
      <dgm:t>
        <a:bodyPr/>
        <a:lstStyle/>
        <a:p>
          <a:endParaRPr lang="en-US"/>
        </a:p>
      </dgm:t>
    </dgm:pt>
    <dgm:pt modelId="{96167577-4A71-413D-8953-6B2041DCC7C6}" type="sibTrans" cxnId="{393E747F-FCA7-4507-932C-49296D07AC2B}">
      <dgm:prSet/>
      <dgm:spPr/>
      <dgm:t>
        <a:bodyPr/>
        <a:lstStyle/>
        <a:p>
          <a:endParaRPr lang="en-US"/>
        </a:p>
      </dgm:t>
    </dgm:pt>
    <dgm:pt modelId="{D36CAF7E-7FB2-4AC2-8F16-132A79C18E82}">
      <dgm:prSet/>
      <dgm:spPr/>
      <dgm:t>
        <a:bodyPr/>
        <a:lstStyle/>
        <a:p>
          <a:r>
            <a:rPr lang="en-GB" dirty="0">
              <a:latin typeface="SassoonPrimaryInfant" pitchFamily="2" charset="0"/>
            </a:rPr>
            <a:t>Drugs, alcohol and tobacco</a:t>
          </a:r>
          <a:endParaRPr lang="en-US" dirty="0">
            <a:latin typeface="SassoonPrimaryInfant" pitchFamily="2" charset="0"/>
          </a:endParaRPr>
        </a:p>
      </dgm:t>
    </dgm:pt>
    <dgm:pt modelId="{B84F2FAB-C214-45A6-A15C-B65B74C2F7E2}" type="parTrans" cxnId="{E2EA8527-277E-402D-B808-C2684D7C4B79}">
      <dgm:prSet/>
      <dgm:spPr/>
      <dgm:t>
        <a:bodyPr/>
        <a:lstStyle/>
        <a:p>
          <a:endParaRPr lang="en-US"/>
        </a:p>
      </dgm:t>
    </dgm:pt>
    <dgm:pt modelId="{AB27205E-FA14-49F6-A411-18902F2E780E}" type="sibTrans" cxnId="{E2EA8527-277E-402D-B808-C2684D7C4B79}">
      <dgm:prSet/>
      <dgm:spPr/>
      <dgm:t>
        <a:bodyPr/>
        <a:lstStyle/>
        <a:p>
          <a:endParaRPr lang="en-US"/>
        </a:p>
      </dgm:t>
    </dgm:pt>
    <dgm:pt modelId="{9B482398-7BA2-41CE-AC14-2D661BA2DC68}">
      <dgm:prSet/>
      <dgm:spPr/>
      <dgm:t>
        <a:bodyPr/>
        <a:lstStyle/>
        <a:p>
          <a:r>
            <a:rPr lang="en-GB" dirty="0">
              <a:latin typeface="SassoonPrimaryInfant" pitchFamily="2" charset="0"/>
            </a:rPr>
            <a:t>Health and prevention</a:t>
          </a:r>
          <a:endParaRPr lang="en-US" dirty="0">
            <a:latin typeface="SassoonPrimaryInfant" pitchFamily="2" charset="0"/>
          </a:endParaRPr>
        </a:p>
      </dgm:t>
    </dgm:pt>
    <dgm:pt modelId="{BBB766C5-3744-4A1A-88E9-6D302AB1B0AF}" type="parTrans" cxnId="{B4FC1F49-AD01-4C37-851B-1B9EF2955451}">
      <dgm:prSet/>
      <dgm:spPr/>
      <dgm:t>
        <a:bodyPr/>
        <a:lstStyle/>
        <a:p>
          <a:endParaRPr lang="en-US"/>
        </a:p>
      </dgm:t>
    </dgm:pt>
    <dgm:pt modelId="{EE5A7B7A-FE04-4AEA-B637-EF224487B1A3}" type="sibTrans" cxnId="{B4FC1F49-AD01-4C37-851B-1B9EF2955451}">
      <dgm:prSet/>
      <dgm:spPr/>
      <dgm:t>
        <a:bodyPr/>
        <a:lstStyle/>
        <a:p>
          <a:endParaRPr lang="en-US"/>
        </a:p>
      </dgm:t>
    </dgm:pt>
    <dgm:pt modelId="{74C15FDB-98CF-4869-A330-4758ABACAB62}">
      <dgm:prSet/>
      <dgm:spPr/>
      <dgm:t>
        <a:bodyPr/>
        <a:lstStyle/>
        <a:p>
          <a:r>
            <a:rPr lang="en-GB" dirty="0">
              <a:latin typeface="SassoonPrimaryInfant" pitchFamily="2" charset="0"/>
            </a:rPr>
            <a:t>Basic first aid</a:t>
          </a:r>
          <a:endParaRPr lang="en-US" dirty="0">
            <a:latin typeface="SassoonPrimaryInfant" pitchFamily="2" charset="0"/>
          </a:endParaRPr>
        </a:p>
      </dgm:t>
    </dgm:pt>
    <dgm:pt modelId="{E2A41F6A-7CDE-459F-BEEE-563447F2382D}" type="parTrans" cxnId="{B3BF6BA9-42C8-455A-A1B8-35FE34BFA606}">
      <dgm:prSet/>
      <dgm:spPr/>
      <dgm:t>
        <a:bodyPr/>
        <a:lstStyle/>
        <a:p>
          <a:endParaRPr lang="en-US"/>
        </a:p>
      </dgm:t>
    </dgm:pt>
    <dgm:pt modelId="{D58DD57B-BF69-4D2B-8261-5A1D98F40BEB}" type="sibTrans" cxnId="{B3BF6BA9-42C8-455A-A1B8-35FE34BFA606}">
      <dgm:prSet/>
      <dgm:spPr/>
      <dgm:t>
        <a:bodyPr/>
        <a:lstStyle/>
        <a:p>
          <a:endParaRPr lang="en-US"/>
        </a:p>
      </dgm:t>
    </dgm:pt>
    <dgm:pt modelId="{1A864170-B57D-4DBB-BE23-D05015126937}">
      <dgm:prSet/>
      <dgm:spPr/>
      <dgm:t>
        <a:bodyPr/>
        <a:lstStyle/>
        <a:p>
          <a:r>
            <a:rPr lang="en-GB" b="0" dirty="0">
              <a:latin typeface="SassoonPrimaryInfant" pitchFamily="2" charset="0"/>
            </a:rPr>
            <a:t>Changing adolescent body</a:t>
          </a:r>
          <a:endParaRPr lang="en-US" b="0" dirty="0">
            <a:latin typeface="SassoonPrimaryInfant" pitchFamily="2" charset="0"/>
          </a:endParaRPr>
        </a:p>
      </dgm:t>
    </dgm:pt>
    <dgm:pt modelId="{C5385605-9B74-4C06-A34F-5CD502027B15}" type="parTrans" cxnId="{DCC9C263-71A2-4403-B3D8-A51BD58E0D41}">
      <dgm:prSet/>
      <dgm:spPr/>
      <dgm:t>
        <a:bodyPr/>
        <a:lstStyle/>
        <a:p>
          <a:endParaRPr lang="en-US"/>
        </a:p>
      </dgm:t>
    </dgm:pt>
    <dgm:pt modelId="{8B0873D6-1449-428B-93D2-2FE2B1D16710}" type="sibTrans" cxnId="{DCC9C263-71A2-4403-B3D8-A51BD58E0D41}">
      <dgm:prSet/>
      <dgm:spPr/>
      <dgm:t>
        <a:bodyPr/>
        <a:lstStyle/>
        <a:p>
          <a:endParaRPr lang="en-US"/>
        </a:p>
      </dgm:t>
    </dgm:pt>
    <dgm:pt modelId="{AF92E831-A9FC-423F-A119-384D8FB1D54B}" type="pres">
      <dgm:prSet presAssocID="{863E502E-FB79-4593-BEB3-38066309DBDF}" presName="root" presStyleCnt="0">
        <dgm:presLayoutVars>
          <dgm:dir/>
          <dgm:resizeHandles val="exact"/>
        </dgm:presLayoutVars>
      </dgm:prSet>
      <dgm:spPr/>
    </dgm:pt>
    <dgm:pt modelId="{FB0F0163-639D-4C1D-8258-9346D181E21E}" type="pres">
      <dgm:prSet presAssocID="{81E9AFB0-C636-405D-B02D-C6F1B145C206}" presName="compNode" presStyleCnt="0"/>
      <dgm:spPr/>
    </dgm:pt>
    <dgm:pt modelId="{F1898EDF-4711-4DE4-A101-B3CDA6403D82}" type="pres">
      <dgm:prSet presAssocID="{81E9AFB0-C636-405D-B02D-C6F1B145C206}" presName="bgRect" presStyleLbl="bgShp" presStyleIdx="0" presStyleCnt="8"/>
      <dgm:spPr/>
    </dgm:pt>
    <dgm:pt modelId="{F1CC6F8E-20EF-483E-B90F-891FD3E89B25}" type="pres">
      <dgm:prSet presAssocID="{81E9AFB0-C636-405D-B02D-C6F1B145C20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FD851DFB-DFA6-4DCD-8E9D-722CBB6F4FDF}" type="pres">
      <dgm:prSet presAssocID="{81E9AFB0-C636-405D-B02D-C6F1B145C206}" presName="spaceRect" presStyleCnt="0"/>
      <dgm:spPr/>
    </dgm:pt>
    <dgm:pt modelId="{6884EB65-6D14-4B19-9DDD-6FCE31A235E1}" type="pres">
      <dgm:prSet presAssocID="{81E9AFB0-C636-405D-B02D-C6F1B145C206}" presName="parTx" presStyleLbl="revTx" presStyleIdx="0" presStyleCnt="8">
        <dgm:presLayoutVars>
          <dgm:chMax val="0"/>
          <dgm:chPref val="0"/>
        </dgm:presLayoutVars>
      </dgm:prSet>
      <dgm:spPr/>
    </dgm:pt>
    <dgm:pt modelId="{C88AD8D7-6AFB-4D30-A2EA-01EBE59497F3}" type="pres">
      <dgm:prSet presAssocID="{932C875B-EEEF-45F3-94E4-6A7390DA6DFA}" presName="sibTrans" presStyleCnt="0"/>
      <dgm:spPr/>
    </dgm:pt>
    <dgm:pt modelId="{DC0EFB75-EFBA-4F9E-9123-17519DFA110B}" type="pres">
      <dgm:prSet presAssocID="{B977F2BD-943F-4D52-A8E8-6F574318A49B}" presName="compNode" presStyleCnt="0"/>
      <dgm:spPr/>
    </dgm:pt>
    <dgm:pt modelId="{ED30917D-BE64-491C-B8FE-9E91A149E990}" type="pres">
      <dgm:prSet presAssocID="{B977F2BD-943F-4D52-A8E8-6F574318A49B}" presName="bgRect" presStyleLbl="bgShp" presStyleIdx="1" presStyleCnt="8"/>
      <dgm:spPr/>
    </dgm:pt>
    <dgm:pt modelId="{C5F70B0C-F057-48AD-AD5A-96771D019808}" type="pres">
      <dgm:prSet presAssocID="{B977F2BD-943F-4D52-A8E8-6F574318A49B}"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E43C38B4-8001-4BE1-8646-7044EA8BEFF7}" type="pres">
      <dgm:prSet presAssocID="{B977F2BD-943F-4D52-A8E8-6F574318A49B}" presName="spaceRect" presStyleCnt="0"/>
      <dgm:spPr/>
    </dgm:pt>
    <dgm:pt modelId="{F04E4680-DB18-415B-8B8D-D590BF8E7867}" type="pres">
      <dgm:prSet presAssocID="{B977F2BD-943F-4D52-A8E8-6F574318A49B}" presName="parTx" presStyleLbl="revTx" presStyleIdx="1" presStyleCnt="8">
        <dgm:presLayoutVars>
          <dgm:chMax val="0"/>
          <dgm:chPref val="0"/>
        </dgm:presLayoutVars>
      </dgm:prSet>
      <dgm:spPr/>
    </dgm:pt>
    <dgm:pt modelId="{4599EEFD-099C-4069-827C-9631C3CD1A05}" type="pres">
      <dgm:prSet presAssocID="{AA6946FC-AA0F-4538-A585-75E551177C38}" presName="sibTrans" presStyleCnt="0"/>
      <dgm:spPr/>
    </dgm:pt>
    <dgm:pt modelId="{9BC8AA71-F266-49A2-8EAD-5385D93B30A7}" type="pres">
      <dgm:prSet presAssocID="{02BAF03B-944B-4A54-BCF7-ED1052FBCF60}" presName="compNode" presStyleCnt="0"/>
      <dgm:spPr/>
    </dgm:pt>
    <dgm:pt modelId="{74433D0E-EB99-46A9-907C-DB6DF9B7F51B}" type="pres">
      <dgm:prSet presAssocID="{02BAF03B-944B-4A54-BCF7-ED1052FBCF60}" presName="bgRect" presStyleLbl="bgShp" presStyleIdx="2" presStyleCnt="8"/>
      <dgm:spPr/>
    </dgm:pt>
    <dgm:pt modelId="{6F3052CD-CD00-4C4B-A434-0D4A6259EB39}" type="pres">
      <dgm:prSet presAssocID="{02BAF03B-944B-4A54-BCF7-ED1052FBCF6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mbbell"/>
        </a:ext>
      </dgm:extLst>
    </dgm:pt>
    <dgm:pt modelId="{C21DA34D-CC59-4EDC-9C65-19126530A845}" type="pres">
      <dgm:prSet presAssocID="{02BAF03B-944B-4A54-BCF7-ED1052FBCF60}" presName="spaceRect" presStyleCnt="0"/>
      <dgm:spPr/>
    </dgm:pt>
    <dgm:pt modelId="{1336328D-ECF1-4F8B-AD3E-2FA5F848DB4C}" type="pres">
      <dgm:prSet presAssocID="{02BAF03B-944B-4A54-BCF7-ED1052FBCF60}" presName="parTx" presStyleLbl="revTx" presStyleIdx="2" presStyleCnt="8">
        <dgm:presLayoutVars>
          <dgm:chMax val="0"/>
          <dgm:chPref val="0"/>
        </dgm:presLayoutVars>
      </dgm:prSet>
      <dgm:spPr/>
    </dgm:pt>
    <dgm:pt modelId="{8D511414-D9E5-41B3-8D8A-015E4F178CED}" type="pres">
      <dgm:prSet presAssocID="{98BC0B34-9DFC-43B7-8669-C3B7C98AE8FF}" presName="sibTrans" presStyleCnt="0"/>
      <dgm:spPr/>
    </dgm:pt>
    <dgm:pt modelId="{471DBFAA-CA32-4DFA-86DA-D77188722473}" type="pres">
      <dgm:prSet presAssocID="{60B66135-12BA-45A7-9666-251681D1201D}" presName="compNode" presStyleCnt="0"/>
      <dgm:spPr/>
    </dgm:pt>
    <dgm:pt modelId="{B117F42B-E70E-48FE-A06A-CB7C7479FF8E}" type="pres">
      <dgm:prSet presAssocID="{60B66135-12BA-45A7-9666-251681D1201D}" presName="bgRect" presStyleLbl="bgShp" presStyleIdx="3" presStyleCnt="8"/>
      <dgm:spPr/>
    </dgm:pt>
    <dgm:pt modelId="{6C22E50D-5F3A-4559-AFC0-C8E59950D31C}" type="pres">
      <dgm:prSet presAssocID="{60B66135-12BA-45A7-9666-251681D1201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ruit Bowl"/>
        </a:ext>
      </dgm:extLst>
    </dgm:pt>
    <dgm:pt modelId="{7C2742DE-25BD-495D-A7BE-9CEDD0C37F35}" type="pres">
      <dgm:prSet presAssocID="{60B66135-12BA-45A7-9666-251681D1201D}" presName="spaceRect" presStyleCnt="0"/>
      <dgm:spPr/>
    </dgm:pt>
    <dgm:pt modelId="{D22E8072-5621-4D7C-98FB-1A54BBA38899}" type="pres">
      <dgm:prSet presAssocID="{60B66135-12BA-45A7-9666-251681D1201D}" presName="parTx" presStyleLbl="revTx" presStyleIdx="3" presStyleCnt="8">
        <dgm:presLayoutVars>
          <dgm:chMax val="0"/>
          <dgm:chPref val="0"/>
        </dgm:presLayoutVars>
      </dgm:prSet>
      <dgm:spPr/>
    </dgm:pt>
    <dgm:pt modelId="{2005A475-F2DA-4FBB-BEB3-DEE81951F58C}" type="pres">
      <dgm:prSet presAssocID="{96167577-4A71-413D-8953-6B2041DCC7C6}" presName="sibTrans" presStyleCnt="0"/>
      <dgm:spPr/>
    </dgm:pt>
    <dgm:pt modelId="{8E86071C-C1E6-4E03-AEA4-CA5A3D8DE656}" type="pres">
      <dgm:prSet presAssocID="{D36CAF7E-7FB2-4AC2-8F16-132A79C18E82}" presName="compNode" presStyleCnt="0"/>
      <dgm:spPr/>
    </dgm:pt>
    <dgm:pt modelId="{27CF28BF-03F3-484F-8212-0B22805F08EB}" type="pres">
      <dgm:prSet presAssocID="{D36CAF7E-7FB2-4AC2-8F16-132A79C18E82}" presName="bgRect" presStyleLbl="bgShp" presStyleIdx="4" presStyleCnt="8"/>
      <dgm:spPr/>
    </dgm:pt>
    <dgm:pt modelId="{020D0C6A-E29F-4D44-B204-D8DE1D4D6FB8}" type="pres">
      <dgm:prSet presAssocID="{D36CAF7E-7FB2-4AC2-8F16-132A79C18E8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oking"/>
        </a:ext>
      </dgm:extLst>
    </dgm:pt>
    <dgm:pt modelId="{CA158AC4-65FB-4359-827E-ABB74D9883F3}" type="pres">
      <dgm:prSet presAssocID="{D36CAF7E-7FB2-4AC2-8F16-132A79C18E82}" presName="spaceRect" presStyleCnt="0"/>
      <dgm:spPr/>
    </dgm:pt>
    <dgm:pt modelId="{5525D5B2-A3C7-4FC1-9C98-2CDC89619D37}" type="pres">
      <dgm:prSet presAssocID="{D36CAF7E-7FB2-4AC2-8F16-132A79C18E82}" presName="parTx" presStyleLbl="revTx" presStyleIdx="4" presStyleCnt="8">
        <dgm:presLayoutVars>
          <dgm:chMax val="0"/>
          <dgm:chPref val="0"/>
        </dgm:presLayoutVars>
      </dgm:prSet>
      <dgm:spPr/>
    </dgm:pt>
    <dgm:pt modelId="{6F6366F3-39E6-46C0-BEC8-77535080C77B}" type="pres">
      <dgm:prSet presAssocID="{AB27205E-FA14-49F6-A411-18902F2E780E}" presName="sibTrans" presStyleCnt="0"/>
      <dgm:spPr/>
    </dgm:pt>
    <dgm:pt modelId="{ACFFCC65-8316-46C8-9D41-284B759FE2D8}" type="pres">
      <dgm:prSet presAssocID="{9B482398-7BA2-41CE-AC14-2D661BA2DC68}" presName="compNode" presStyleCnt="0"/>
      <dgm:spPr/>
    </dgm:pt>
    <dgm:pt modelId="{AFBDDF00-3D4E-41D9-963E-EF09300D6714}" type="pres">
      <dgm:prSet presAssocID="{9B482398-7BA2-41CE-AC14-2D661BA2DC68}" presName="bgRect" presStyleLbl="bgShp" presStyleIdx="5" presStyleCnt="8"/>
      <dgm:spPr/>
    </dgm:pt>
    <dgm:pt modelId="{D8F15AE7-2F3E-4FBC-A561-6B11338A9F89}" type="pres">
      <dgm:prSet presAssocID="{9B482398-7BA2-41CE-AC14-2D661BA2DC6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tor"/>
        </a:ext>
      </dgm:extLst>
    </dgm:pt>
    <dgm:pt modelId="{3E6A348B-2B46-46CB-A67F-0EEBD933426A}" type="pres">
      <dgm:prSet presAssocID="{9B482398-7BA2-41CE-AC14-2D661BA2DC68}" presName="spaceRect" presStyleCnt="0"/>
      <dgm:spPr/>
    </dgm:pt>
    <dgm:pt modelId="{B483524F-8ABD-42E8-94BE-CBC3BDE2B5A2}" type="pres">
      <dgm:prSet presAssocID="{9B482398-7BA2-41CE-AC14-2D661BA2DC68}" presName="parTx" presStyleLbl="revTx" presStyleIdx="5" presStyleCnt="8">
        <dgm:presLayoutVars>
          <dgm:chMax val="0"/>
          <dgm:chPref val="0"/>
        </dgm:presLayoutVars>
      </dgm:prSet>
      <dgm:spPr/>
    </dgm:pt>
    <dgm:pt modelId="{B10E98FE-E210-4666-84AA-CAD1F9B9EBCB}" type="pres">
      <dgm:prSet presAssocID="{EE5A7B7A-FE04-4AEA-B637-EF224487B1A3}" presName="sibTrans" presStyleCnt="0"/>
      <dgm:spPr/>
    </dgm:pt>
    <dgm:pt modelId="{E2888063-A839-4C68-BCFF-658D19C5B1EB}" type="pres">
      <dgm:prSet presAssocID="{74C15FDB-98CF-4869-A330-4758ABACAB62}" presName="compNode" presStyleCnt="0"/>
      <dgm:spPr/>
    </dgm:pt>
    <dgm:pt modelId="{ED3FFBED-E6E8-4CB4-9B3A-93EBB1D4C404}" type="pres">
      <dgm:prSet presAssocID="{74C15FDB-98CF-4869-A330-4758ABACAB62}" presName="bgRect" presStyleLbl="bgShp" presStyleIdx="6" presStyleCnt="8"/>
      <dgm:spPr/>
    </dgm:pt>
    <dgm:pt modelId="{270822A6-02EC-46BD-8EF2-0C673B972DCE}" type="pres">
      <dgm:prSet presAssocID="{74C15FDB-98CF-4869-A330-4758ABACAB6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edical"/>
        </a:ext>
      </dgm:extLst>
    </dgm:pt>
    <dgm:pt modelId="{ECFC89DF-A7A9-49F7-894C-D6ED9CD2D074}" type="pres">
      <dgm:prSet presAssocID="{74C15FDB-98CF-4869-A330-4758ABACAB62}" presName="spaceRect" presStyleCnt="0"/>
      <dgm:spPr/>
    </dgm:pt>
    <dgm:pt modelId="{1BEAB2D6-9403-494C-9944-D9B59D32E0E0}" type="pres">
      <dgm:prSet presAssocID="{74C15FDB-98CF-4869-A330-4758ABACAB62}" presName="parTx" presStyleLbl="revTx" presStyleIdx="6" presStyleCnt="8">
        <dgm:presLayoutVars>
          <dgm:chMax val="0"/>
          <dgm:chPref val="0"/>
        </dgm:presLayoutVars>
      </dgm:prSet>
      <dgm:spPr/>
    </dgm:pt>
    <dgm:pt modelId="{7D865F05-75A2-4277-B761-79DF797D1850}" type="pres">
      <dgm:prSet presAssocID="{D58DD57B-BF69-4D2B-8261-5A1D98F40BEB}" presName="sibTrans" presStyleCnt="0"/>
      <dgm:spPr/>
    </dgm:pt>
    <dgm:pt modelId="{4E0BEB5C-0CE6-4DD0-8758-FBB480B86762}" type="pres">
      <dgm:prSet presAssocID="{1A864170-B57D-4DBB-BE23-D05015126937}" presName="compNode" presStyleCnt="0"/>
      <dgm:spPr/>
    </dgm:pt>
    <dgm:pt modelId="{D2D5557F-03CF-4303-A59C-9AA28A6853C8}" type="pres">
      <dgm:prSet presAssocID="{1A864170-B57D-4DBB-BE23-D05015126937}" presName="bgRect" presStyleLbl="bgShp" presStyleIdx="7" presStyleCnt="8"/>
      <dgm:spPr/>
    </dgm:pt>
    <dgm:pt modelId="{F84A0748-17CB-44E6-865F-C8D5E0E03BC6}" type="pres">
      <dgm:prSet presAssocID="{1A864170-B57D-4DBB-BE23-D0501512693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Inpatient"/>
        </a:ext>
      </dgm:extLst>
    </dgm:pt>
    <dgm:pt modelId="{365E57E9-B79D-4B63-8616-A6F70CE9775D}" type="pres">
      <dgm:prSet presAssocID="{1A864170-B57D-4DBB-BE23-D05015126937}" presName="spaceRect" presStyleCnt="0"/>
      <dgm:spPr/>
    </dgm:pt>
    <dgm:pt modelId="{8BB869B6-5948-445B-B8D7-94ABFFC97F30}" type="pres">
      <dgm:prSet presAssocID="{1A864170-B57D-4DBB-BE23-D05015126937}" presName="parTx" presStyleLbl="revTx" presStyleIdx="7" presStyleCnt="8">
        <dgm:presLayoutVars>
          <dgm:chMax val="0"/>
          <dgm:chPref val="0"/>
        </dgm:presLayoutVars>
      </dgm:prSet>
      <dgm:spPr/>
    </dgm:pt>
  </dgm:ptLst>
  <dgm:cxnLst>
    <dgm:cxn modelId="{7217651D-660C-49AF-AB57-144DCFD7E089}" type="presOf" srcId="{B977F2BD-943F-4D52-A8E8-6F574318A49B}" destId="{F04E4680-DB18-415B-8B8D-D590BF8E7867}" srcOrd="0" destOrd="0" presId="urn:microsoft.com/office/officeart/2018/2/layout/IconVerticalSolidList"/>
    <dgm:cxn modelId="{BD557E26-30D0-49C1-9A5E-03C70E3A6107}" type="presOf" srcId="{60B66135-12BA-45A7-9666-251681D1201D}" destId="{D22E8072-5621-4D7C-98FB-1A54BBA38899}" srcOrd="0" destOrd="0" presId="urn:microsoft.com/office/officeart/2018/2/layout/IconVerticalSolidList"/>
    <dgm:cxn modelId="{E2EA8527-277E-402D-B808-C2684D7C4B79}" srcId="{863E502E-FB79-4593-BEB3-38066309DBDF}" destId="{D36CAF7E-7FB2-4AC2-8F16-132A79C18E82}" srcOrd="4" destOrd="0" parTransId="{B84F2FAB-C214-45A6-A15C-B65B74C2F7E2}" sibTransId="{AB27205E-FA14-49F6-A411-18902F2E780E}"/>
    <dgm:cxn modelId="{DCC9C263-71A2-4403-B3D8-A51BD58E0D41}" srcId="{863E502E-FB79-4593-BEB3-38066309DBDF}" destId="{1A864170-B57D-4DBB-BE23-D05015126937}" srcOrd="7" destOrd="0" parTransId="{C5385605-9B74-4C06-A34F-5CD502027B15}" sibTransId="{8B0873D6-1449-428B-93D2-2FE2B1D16710}"/>
    <dgm:cxn modelId="{B4FC1F49-AD01-4C37-851B-1B9EF2955451}" srcId="{863E502E-FB79-4593-BEB3-38066309DBDF}" destId="{9B482398-7BA2-41CE-AC14-2D661BA2DC68}" srcOrd="5" destOrd="0" parTransId="{BBB766C5-3744-4A1A-88E9-6D302AB1B0AF}" sibTransId="{EE5A7B7A-FE04-4AEA-B637-EF224487B1A3}"/>
    <dgm:cxn modelId="{55EE8A6C-1D13-471F-AE5F-54228ACBBA59}" type="presOf" srcId="{74C15FDB-98CF-4869-A330-4758ABACAB62}" destId="{1BEAB2D6-9403-494C-9944-D9B59D32E0E0}" srcOrd="0" destOrd="0" presId="urn:microsoft.com/office/officeart/2018/2/layout/IconVerticalSolidList"/>
    <dgm:cxn modelId="{FEEDAB50-053B-4BCF-96B9-6502FF3FFB9C}" type="presOf" srcId="{81E9AFB0-C636-405D-B02D-C6F1B145C206}" destId="{6884EB65-6D14-4B19-9DDD-6FCE31A235E1}" srcOrd="0" destOrd="0" presId="urn:microsoft.com/office/officeart/2018/2/layout/IconVerticalSolidList"/>
    <dgm:cxn modelId="{4D727A74-F1D8-4233-A862-655415E4B06B}" srcId="{863E502E-FB79-4593-BEB3-38066309DBDF}" destId="{81E9AFB0-C636-405D-B02D-C6F1B145C206}" srcOrd="0" destOrd="0" parTransId="{2D43D7BF-BDA5-42E7-B1A3-B1CA286C5E7F}" sibTransId="{932C875B-EEEF-45F3-94E4-6A7390DA6DFA}"/>
    <dgm:cxn modelId="{393E747F-FCA7-4507-932C-49296D07AC2B}" srcId="{863E502E-FB79-4593-BEB3-38066309DBDF}" destId="{60B66135-12BA-45A7-9666-251681D1201D}" srcOrd="3" destOrd="0" parTransId="{C640A1A7-08E5-4FFB-BF4C-A27C24DB9A4A}" sibTransId="{96167577-4A71-413D-8953-6B2041DCC7C6}"/>
    <dgm:cxn modelId="{CB840381-9394-41CB-B41B-C70A9EE3851D}" srcId="{863E502E-FB79-4593-BEB3-38066309DBDF}" destId="{B977F2BD-943F-4D52-A8E8-6F574318A49B}" srcOrd="1" destOrd="0" parTransId="{4FB9D1B9-6CEA-4B26-8793-3A2844671872}" sibTransId="{AA6946FC-AA0F-4538-A585-75E551177C38}"/>
    <dgm:cxn modelId="{60857986-709B-4F41-8B24-9A698F883506}" type="presOf" srcId="{02BAF03B-944B-4A54-BCF7-ED1052FBCF60}" destId="{1336328D-ECF1-4F8B-AD3E-2FA5F848DB4C}" srcOrd="0" destOrd="0" presId="urn:microsoft.com/office/officeart/2018/2/layout/IconVerticalSolidList"/>
    <dgm:cxn modelId="{EDDF688B-6EA4-468E-981D-AE0251CEA5EC}" type="presOf" srcId="{9B482398-7BA2-41CE-AC14-2D661BA2DC68}" destId="{B483524F-8ABD-42E8-94BE-CBC3BDE2B5A2}" srcOrd="0" destOrd="0" presId="urn:microsoft.com/office/officeart/2018/2/layout/IconVerticalSolidList"/>
    <dgm:cxn modelId="{8245B797-F92A-4325-989B-B5766B66CB7E}" srcId="{863E502E-FB79-4593-BEB3-38066309DBDF}" destId="{02BAF03B-944B-4A54-BCF7-ED1052FBCF60}" srcOrd="2" destOrd="0" parTransId="{E3C98F33-2A29-4FD8-8999-4037385B452A}" sibTransId="{98BC0B34-9DFC-43B7-8669-C3B7C98AE8FF}"/>
    <dgm:cxn modelId="{FE0452A7-A55A-4539-BD5C-44BFF4F7C27E}" type="presOf" srcId="{863E502E-FB79-4593-BEB3-38066309DBDF}" destId="{AF92E831-A9FC-423F-A119-384D8FB1D54B}" srcOrd="0" destOrd="0" presId="urn:microsoft.com/office/officeart/2018/2/layout/IconVerticalSolidList"/>
    <dgm:cxn modelId="{B3BF6BA9-42C8-455A-A1B8-35FE34BFA606}" srcId="{863E502E-FB79-4593-BEB3-38066309DBDF}" destId="{74C15FDB-98CF-4869-A330-4758ABACAB62}" srcOrd="6" destOrd="0" parTransId="{E2A41F6A-7CDE-459F-BEEE-563447F2382D}" sibTransId="{D58DD57B-BF69-4D2B-8261-5A1D98F40BEB}"/>
    <dgm:cxn modelId="{DF1614CE-0E54-4119-AE13-7F0AAEE77654}" type="presOf" srcId="{1A864170-B57D-4DBB-BE23-D05015126937}" destId="{8BB869B6-5948-445B-B8D7-94ABFFC97F30}" srcOrd="0" destOrd="0" presId="urn:microsoft.com/office/officeart/2018/2/layout/IconVerticalSolidList"/>
    <dgm:cxn modelId="{ED1B79D1-FE10-49F3-868D-3CE89F453BAC}" type="presOf" srcId="{D36CAF7E-7FB2-4AC2-8F16-132A79C18E82}" destId="{5525D5B2-A3C7-4FC1-9C98-2CDC89619D37}" srcOrd="0" destOrd="0" presId="urn:microsoft.com/office/officeart/2018/2/layout/IconVerticalSolidList"/>
    <dgm:cxn modelId="{ED9F56AF-7D6B-4D99-9B58-FD08516028C6}" type="presParOf" srcId="{AF92E831-A9FC-423F-A119-384D8FB1D54B}" destId="{FB0F0163-639D-4C1D-8258-9346D181E21E}" srcOrd="0" destOrd="0" presId="urn:microsoft.com/office/officeart/2018/2/layout/IconVerticalSolidList"/>
    <dgm:cxn modelId="{37EA8C78-8EAD-4B2A-A86B-20B2CF3F87FC}" type="presParOf" srcId="{FB0F0163-639D-4C1D-8258-9346D181E21E}" destId="{F1898EDF-4711-4DE4-A101-B3CDA6403D82}" srcOrd="0" destOrd="0" presId="urn:microsoft.com/office/officeart/2018/2/layout/IconVerticalSolidList"/>
    <dgm:cxn modelId="{824F2FF0-8622-47BE-8433-1682BBFFCED5}" type="presParOf" srcId="{FB0F0163-639D-4C1D-8258-9346D181E21E}" destId="{F1CC6F8E-20EF-483E-B90F-891FD3E89B25}" srcOrd="1" destOrd="0" presId="urn:microsoft.com/office/officeart/2018/2/layout/IconVerticalSolidList"/>
    <dgm:cxn modelId="{73B836AB-11BF-45A6-BAC8-FC89BEB08AE9}" type="presParOf" srcId="{FB0F0163-639D-4C1D-8258-9346D181E21E}" destId="{FD851DFB-DFA6-4DCD-8E9D-722CBB6F4FDF}" srcOrd="2" destOrd="0" presId="urn:microsoft.com/office/officeart/2018/2/layout/IconVerticalSolidList"/>
    <dgm:cxn modelId="{3C195BB5-82F8-467E-8369-2CDB86203363}" type="presParOf" srcId="{FB0F0163-639D-4C1D-8258-9346D181E21E}" destId="{6884EB65-6D14-4B19-9DDD-6FCE31A235E1}" srcOrd="3" destOrd="0" presId="urn:microsoft.com/office/officeart/2018/2/layout/IconVerticalSolidList"/>
    <dgm:cxn modelId="{AE398B79-C0FB-4433-A176-8ED2E1E41B21}" type="presParOf" srcId="{AF92E831-A9FC-423F-A119-384D8FB1D54B}" destId="{C88AD8D7-6AFB-4D30-A2EA-01EBE59497F3}" srcOrd="1" destOrd="0" presId="urn:microsoft.com/office/officeart/2018/2/layout/IconVerticalSolidList"/>
    <dgm:cxn modelId="{90E42A5C-B541-443E-8D16-275A4E25493F}" type="presParOf" srcId="{AF92E831-A9FC-423F-A119-384D8FB1D54B}" destId="{DC0EFB75-EFBA-4F9E-9123-17519DFA110B}" srcOrd="2" destOrd="0" presId="urn:microsoft.com/office/officeart/2018/2/layout/IconVerticalSolidList"/>
    <dgm:cxn modelId="{74648DFF-6F68-4FF3-9A8D-C453C563E687}" type="presParOf" srcId="{DC0EFB75-EFBA-4F9E-9123-17519DFA110B}" destId="{ED30917D-BE64-491C-B8FE-9E91A149E990}" srcOrd="0" destOrd="0" presId="urn:microsoft.com/office/officeart/2018/2/layout/IconVerticalSolidList"/>
    <dgm:cxn modelId="{52CAF6C1-90E8-4AF1-AC2C-89A1D680E6B4}" type="presParOf" srcId="{DC0EFB75-EFBA-4F9E-9123-17519DFA110B}" destId="{C5F70B0C-F057-48AD-AD5A-96771D019808}" srcOrd="1" destOrd="0" presId="urn:microsoft.com/office/officeart/2018/2/layout/IconVerticalSolidList"/>
    <dgm:cxn modelId="{081B5795-BB6A-43A2-A046-77BB1B9F688D}" type="presParOf" srcId="{DC0EFB75-EFBA-4F9E-9123-17519DFA110B}" destId="{E43C38B4-8001-4BE1-8646-7044EA8BEFF7}" srcOrd="2" destOrd="0" presId="urn:microsoft.com/office/officeart/2018/2/layout/IconVerticalSolidList"/>
    <dgm:cxn modelId="{8A178775-CC6A-40C7-B978-0C7125232115}" type="presParOf" srcId="{DC0EFB75-EFBA-4F9E-9123-17519DFA110B}" destId="{F04E4680-DB18-415B-8B8D-D590BF8E7867}" srcOrd="3" destOrd="0" presId="urn:microsoft.com/office/officeart/2018/2/layout/IconVerticalSolidList"/>
    <dgm:cxn modelId="{B5F7E52D-A28C-4C8E-8279-2409F117C927}" type="presParOf" srcId="{AF92E831-A9FC-423F-A119-384D8FB1D54B}" destId="{4599EEFD-099C-4069-827C-9631C3CD1A05}" srcOrd="3" destOrd="0" presId="urn:microsoft.com/office/officeart/2018/2/layout/IconVerticalSolidList"/>
    <dgm:cxn modelId="{063782EE-CFEF-4A6B-993C-377EDE438C38}" type="presParOf" srcId="{AF92E831-A9FC-423F-A119-384D8FB1D54B}" destId="{9BC8AA71-F266-49A2-8EAD-5385D93B30A7}" srcOrd="4" destOrd="0" presId="urn:microsoft.com/office/officeart/2018/2/layout/IconVerticalSolidList"/>
    <dgm:cxn modelId="{7CBF6550-3E69-49D8-9CF1-BA87E8C2205A}" type="presParOf" srcId="{9BC8AA71-F266-49A2-8EAD-5385D93B30A7}" destId="{74433D0E-EB99-46A9-907C-DB6DF9B7F51B}" srcOrd="0" destOrd="0" presId="urn:microsoft.com/office/officeart/2018/2/layout/IconVerticalSolidList"/>
    <dgm:cxn modelId="{50607D66-5FE0-4CEB-83C4-E767B41CC261}" type="presParOf" srcId="{9BC8AA71-F266-49A2-8EAD-5385D93B30A7}" destId="{6F3052CD-CD00-4C4B-A434-0D4A6259EB39}" srcOrd="1" destOrd="0" presId="urn:microsoft.com/office/officeart/2018/2/layout/IconVerticalSolidList"/>
    <dgm:cxn modelId="{20D04A79-3144-4659-8F66-9E0437CDE762}" type="presParOf" srcId="{9BC8AA71-F266-49A2-8EAD-5385D93B30A7}" destId="{C21DA34D-CC59-4EDC-9C65-19126530A845}" srcOrd="2" destOrd="0" presId="urn:microsoft.com/office/officeart/2018/2/layout/IconVerticalSolidList"/>
    <dgm:cxn modelId="{3073C052-1B67-43B8-87BE-8DD08EB5E183}" type="presParOf" srcId="{9BC8AA71-F266-49A2-8EAD-5385D93B30A7}" destId="{1336328D-ECF1-4F8B-AD3E-2FA5F848DB4C}" srcOrd="3" destOrd="0" presId="urn:microsoft.com/office/officeart/2018/2/layout/IconVerticalSolidList"/>
    <dgm:cxn modelId="{4F9C416B-5930-44FE-880B-6AC195D9664F}" type="presParOf" srcId="{AF92E831-A9FC-423F-A119-384D8FB1D54B}" destId="{8D511414-D9E5-41B3-8D8A-015E4F178CED}" srcOrd="5" destOrd="0" presId="urn:microsoft.com/office/officeart/2018/2/layout/IconVerticalSolidList"/>
    <dgm:cxn modelId="{00D7FB80-9E87-4D39-9B2D-A66681BF8384}" type="presParOf" srcId="{AF92E831-A9FC-423F-A119-384D8FB1D54B}" destId="{471DBFAA-CA32-4DFA-86DA-D77188722473}" srcOrd="6" destOrd="0" presId="urn:microsoft.com/office/officeart/2018/2/layout/IconVerticalSolidList"/>
    <dgm:cxn modelId="{CA2F9C68-C8A6-4266-ACB3-804199BA2F98}" type="presParOf" srcId="{471DBFAA-CA32-4DFA-86DA-D77188722473}" destId="{B117F42B-E70E-48FE-A06A-CB7C7479FF8E}" srcOrd="0" destOrd="0" presId="urn:microsoft.com/office/officeart/2018/2/layout/IconVerticalSolidList"/>
    <dgm:cxn modelId="{41F4BE9E-CA88-4175-B608-65C22C3620EA}" type="presParOf" srcId="{471DBFAA-CA32-4DFA-86DA-D77188722473}" destId="{6C22E50D-5F3A-4559-AFC0-C8E59950D31C}" srcOrd="1" destOrd="0" presId="urn:microsoft.com/office/officeart/2018/2/layout/IconVerticalSolidList"/>
    <dgm:cxn modelId="{E11847D9-8F0B-4544-8674-A67CACC98CC1}" type="presParOf" srcId="{471DBFAA-CA32-4DFA-86DA-D77188722473}" destId="{7C2742DE-25BD-495D-A7BE-9CEDD0C37F35}" srcOrd="2" destOrd="0" presId="urn:microsoft.com/office/officeart/2018/2/layout/IconVerticalSolidList"/>
    <dgm:cxn modelId="{03B70D03-31CC-483D-9C42-2CA9E6988666}" type="presParOf" srcId="{471DBFAA-CA32-4DFA-86DA-D77188722473}" destId="{D22E8072-5621-4D7C-98FB-1A54BBA38899}" srcOrd="3" destOrd="0" presId="urn:microsoft.com/office/officeart/2018/2/layout/IconVerticalSolidList"/>
    <dgm:cxn modelId="{51D3C70E-FF5E-4AFA-BB31-F4E0F5EF228A}" type="presParOf" srcId="{AF92E831-A9FC-423F-A119-384D8FB1D54B}" destId="{2005A475-F2DA-4FBB-BEB3-DEE81951F58C}" srcOrd="7" destOrd="0" presId="urn:microsoft.com/office/officeart/2018/2/layout/IconVerticalSolidList"/>
    <dgm:cxn modelId="{6B337A73-F7E3-474F-979D-2EB130393B32}" type="presParOf" srcId="{AF92E831-A9FC-423F-A119-384D8FB1D54B}" destId="{8E86071C-C1E6-4E03-AEA4-CA5A3D8DE656}" srcOrd="8" destOrd="0" presId="urn:microsoft.com/office/officeart/2018/2/layout/IconVerticalSolidList"/>
    <dgm:cxn modelId="{433F2DB9-6F60-4CE7-9739-4867D109618A}" type="presParOf" srcId="{8E86071C-C1E6-4E03-AEA4-CA5A3D8DE656}" destId="{27CF28BF-03F3-484F-8212-0B22805F08EB}" srcOrd="0" destOrd="0" presId="urn:microsoft.com/office/officeart/2018/2/layout/IconVerticalSolidList"/>
    <dgm:cxn modelId="{D494CC9D-E33E-447E-A33E-FC54DD5667C4}" type="presParOf" srcId="{8E86071C-C1E6-4E03-AEA4-CA5A3D8DE656}" destId="{020D0C6A-E29F-4D44-B204-D8DE1D4D6FB8}" srcOrd="1" destOrd="0" presId="urn:microsoft.com/office/officeart/2018/2/layout/IconVerticalSolidList"/>
    <dgm:cxn modelId="{0C4B31D5-4A8A-4A7A-91A7-75C7918B80D5}" type="presParOf" srcId="{8E86071C-C1E6-4E03-AEA4-CA5A3D8DE656}" destId="{CA158AC4-65FB-4359-827E-ABB74D9883F3}" srcOrd="2" destOrd="0" presId="urn:microsoft.com/office/officeart/2018/2/layout/IconVerticalSolidList"/>
    <dgm:cxn modelId="{3302D5C2-83E0-42AC-87DB-EBE6792D3F94}" type="presParOf" srcId="{8E86071C-C1E6-4E03-AEA4-CA5A3D8DE656}" destId="{5525D5B2-A3C7-4FC1-9C98-2CDC89619D37}" srcOrd="3" destOrd="0" presId="urn:microsoft.com/office/officeart/2018/2/layout/IconVerticalSolidList"/>
    <dgm:cxn modelId="{F577CD6D-78DA-4FBF-9F19-A33D6A455CCB}" type="presParOf" srcId="{AF92E831-A9FC-423F-A119-384D8FB1D54B}" destId="{6F6366F3-39E6-46C0-BEC8-77535080C77B}" srcOrd="9" destOrd="0" presId="urn:microsoft.com/office/officeart/2018/2/layout/IconVerticalSolidList"/>
    <dgm:cxn modelId="{B2D1C7D2-C132-4798-AE69-5878C8436982}" type="presParOf" srcId="{AF92E831-A9FC-423F-A119-384D8FB1D54B}" destId="{ACFFCC65-8316-46C8-9D41-284B759FE2D8}" srcOrd="10" destOrd="0" presId="urn:microsoft.com/office/officeart/2018/2/layout/IconVerticalSolidList"/>
    <dgm:cxn modelId="{4F85AD13-301E-4006-B01D-C4904A65A08F}" type="presParOf" srcId="{ACFFCC65-8316-46C8-9D41-284B759FE2D8}" destId="{AFBDDF00-3D4E-41D9-963E-EF09300D6714}" srcOrd="0" destOrd="0" presId="urn:microsoft.com/office/officeart/2018/2/layout/IconVerticalSolidList"/>
    <dgm:cxn modelId="{3B03A9EA-24F3-4E53-8E7F-6564B40724D4}" type="presParOf" srcId="{ACFFCC65-8316-46C8-9D41-284B759FE2D8}" destId="{D8F15AE7-2F3E-4FBC-A561-6B11338A9F89}" srcOrd="1" destOrd="0" presId="urn:microsoft.com/office/officeart/2018/2/layout/IconVerticalSolidList"/>
    <dgm:cxn modelId="{EDAE0563-61B3-46CE-BAE8-D592F2C63633}" type="presParOf" srcId="{ACFFCC65-8316-46C8-9D41-284B759FE2D8}" destId="{3E6A348B-2B46-46CB-A67F-0EEBD933426A}" srcOrd="2" destOrd="0" presId="urn:microsoft.com/office/officeart/2018/2/layout/IconVerticalSolidList"/>
    <dgm:cxn modelId="{9B19D765-A504-4974-9BE7-1FE469ECD467}" type="presParOf" srcId="{ACFFCC65-8316-46C8-9D41-284B759FE2D8}" destId="{B483524F-8ABD-42E8-94BE-CBC3BDE2B5A2}" srcOrd="3" destOrd="0" presId="urn:microsoft.com/office/officeart/2018/2/layout/IconVerticalSolidList"/>
    <dgm:cxn modelId="{2E6A9105-5DE8-489E-B50C-C2EA9FE19503}" type="presParOf" srcId="{AF92E831-A9FC-423F-A119-384D8FB1D54B}" destId="{B10E98FE-E210-4666-84AA-CAD1F9B9EBCB}" srcOrd="11" destOrd="0" presId="urn:microsoft.com/office/officeart/2018/2/layout/IconVerticalSolidList"/>
    <dgm:cxn modelId="{F5E85E83-F99D-430B-8252-8A3CC3082538}" type="presParOf" srcId="{AF92E831-A9FC-423F-A119-384D8FB1D54B}" destId="{E2888063-A839-4C68-BCFF-658D19C5B1EB}" srcOrd="12" destOrd="0" presId="urn:microsoft.com/office/officeart/2018/2/layout/IconVerticalSolidList"/>
    <dgm:cxn modelId="{98AD355C-5117-409B-A6B6-13BED52EBB10}" type="presParOf" srcId="{E2888063-A839-4C68-BCFF-658D19C5B1EB}" destId="{ED3FFBED-E6E8-4CB4-9B3A-93EBB1D4C404}" srcOrd="0" destOrd="0" presId="urn:microsoft.com/office/officeart/2018/2/layout/IconVerticalSolidList"/>
    <dgm:cxn modelId="{FC5812E6-B0C8-49F1-B755-B58B61C5C61D}" type="presParOf" srcId="{E2888063-A839-4C68-BCFF-658D19C5B1EB}" destId="{270822A6-02EC-46BD-8EF2-0C673B972DCE}" srcOrd="1" destOrd="0" presId="urn:microsoft.com/office/officeart/2018/2/layout/IconVerticalSolidList"/>
    <dgm:cxn modelId="{521BCDA3-8CA9-48AC-9930-420C5DCA4A55}" type="presParOf" srcId="{E2888063-A839-4C68-BCFF-658D19C5B1EB}" destId="{ECFC89DF-A7A9-49F7-894C-D6ED9CD2D074}" srcOrd="2" destOrd="0" presId="urn:microsoft.com/office/officeart/2018/2/layout/IconVerticalSolidList"/>
    <dgm:cxn modelId="{0EBC0C96-CD7D-483C-B50F-D89F72289718}" type="presParOf" srcId="{E2888063-A839-4C68-BCFF-658D19C5B1EB}" destId="{1BEAB2D6-9403-494C-9944-D9B59D32E0E0}" srcOrd="3" destOrd="0" presId="urn:microsoft.com/office/officeart/2018/2/layout/IconVerticalSolidList"/>
    <dgm:cxn modelId="{0F38E1BC-D63C-4172-8BFC-E4E42A65D46E}" type="presParOf" srcId="{AF92E831-A9FC-423F-A119-384D8FB1D54B}" destId="{7D865F05-75A2-4277-B761-79DF797D1850}" srcOrd="13" destOrd="0" presId="urn:microsoft.com/office/officeart/2018/2/layout/IconVerticalSolidList"/>
    <dgm:cxn modelId="{7E840114-42FA-4339-9C49-4BDB05FA5E4F}" type="presParOf" srcId="{AF92E831-A9FC-423F-A119-384D8FB1D54B}" destId="{4E0BEB5C-0CE6-4DD0-8758-FBB480B86762}" srcOrd="14" destOrd="0" presId="urn:microsoft.com/office/officeart/2018/2/layout/IconVerticalSolidList"/>
    <dgm:cxn modelId="{8683B63F-1CD7-47ED-9A03-1EF64896936E}" type="presParOf" srcId="{4E0BEB5C-0CE6-4DD0-8758-FBB480B86762}" destId="{D2D5557F-03CF-4303-A59C-9AA28A6853C8}" srcOrd="0" destOrd="0" presId="urn:microsoft.com/office/officeart/2018/2/layout/IconVerticalSolidList"/>
    <dgm:cxn modelId="{60A9777A-0393-4587-92BD-AEF787B8A82E}" type="presParOf" srcId="{4E0BEB5C-0CE6-4DD0-8758-FBB480B86762}" destId="{F84A0748-17CB-44E6-865F-C8D5E0E03BC6}" srcOrd="1" destOrd="0" presId="urn:microsoft.com/office/officeart/2018/2/layout/IconVerticalSolidList"/>
    <dgm:cxn modelId="{A22A6AE8-ABFA-4681-98C0-A8792715FF46}" type="presParOf" srcId="{4E0BEB5C-0CE6-4DD0-8758-FBB480B86762}" destId="{365E57E9-B79D-4B63-8616-A6F70CE9775D}" srcOrd="2" destOrd="0" presId="urn:microsoft.com/office/officeart/2018/2/layout/IconVerticalSolidList"/>
    <dgm:cxn modelId="{E8A1ED91-4A3F-4A9E-A259-D3C4FA3FD37D}" type="presParOf" srcId="{4E0BEB5C-0CE6-4DD0-8758-FBB480B86762}" destId="{8BB869B6-5948-445B-B8D7-94ABFFC97F3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98EDF-4711-4DE4-A101-B3CDA6403D82}">
      <dsp:nvSpPr>
        <dsp:cNvPr id="0" name=""/>
        <dsp:cNvSpPr/>
      </dsp:nvSpPr>
      <dsp:spPr>
        <a:xfrm>
          <a:off x="0" y="71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C6F8E-20EF-483E-B90F-891FD3E89B25}">
      <dsp:nvSpPr>
        <dsp:cNvPr id="0" name=""/>
        <dsp:cNvSpPr/>
      </dsp:nvSpPr>
      <dsp:spPr>
        <a:xfrm>
          <a:off x="182554" y="136502"/>
          <a:ext cx="331917" cy="331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84EB65-6D14-4B19-9DDD-6FCE31A235E1}">
      <dsp:nvSpPr>
        <dsp:cNvPr id="0" name=""/>
        <dsp:cNvSpPr/>
      </dsp:nvSpPr>
      <dsp:spPr>
        <a:xfrm>
          <a:off x="697026" y="71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latin typeface="SassoonPrimaryInfant" pitchFamily="2" charset="0"/>
            </a:rPr>
            <a:t>Mental wellbeing </a:t>
          </a:r>
          <a:endParaRPr lang="en-US" sz="1600" kern="1200" dirty="0">
            <a:latin typeface="SassoonPrimaryInfant" pitchFamily="2" charset="0"/>
          </a:endParaRPr>
        </a:p>
      </dsp:txBody>
      <dsp:txXfrm>
        <a:off x="697026" y="718"/>
        <a:ext cx="4188176" cy="603486"/>
      </dsp:txXfrm>
    </dsp:sp>
    <dsp:sp modelId="{ED30917D-BE64-491C-B8FE-9E91A149E990}">
      <dsp:nvSpPr>
        <dsp:cNvPr id="0" name=""/>
        <dsp:cNvSpPr/>
      </dsp:nvSpPr>
      <dsp:spPr>
        <a:xfrm>
          <a:off x="0" y="75507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F70B0C-F057-48AD-AD5A-96771D019808}">
      <dsp:nvSpPr>
        <dsp:cNvPr id="0" name=""/>
        <dsp:cNvSpPr/>
      </dsp:nvSpPr>
      <dsp:spPr>
        <a:xfrm>
          <a:off x="182554" y="890860"/>
          <a:ext cx="331917" cy="331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4E4680-DB18-415B-8B8D-D590BF8E7867}">
      <dsp:nvSpPr>
        <dsp:cNvPr id="0" name=""/>
        <dsp:cNvSpPr/>
      </dsp:nvSpPr>
      <dsp:spPr>
        <a:xfrm>
          <a:off x="697026" y="75507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b="0" kern="1200" dirty="0">
              <a:latin typeface="SassoonPrimaryInfant" pitchFamily="2" charset="0"/>
            </a:rPr>
            <a:t>Internet safety and harms </a:t>
          </a:r>
          <a:endParaRPr lang="en-US" sz="1600" b="0" kern="1200" dirty="0">
            <a:latin typeface="SassoonPrimaryInfant" pitchFamily="2" charset="0"/>
          </a:endParaRPr>
        </a:p>
      </dsp:txBody>
      <dsp:txXfrm>
        <a:off x="697026" y="755076"/>
        <a:ext cx="4188176" cy="603486"/>
      </dsp:txXfrm>
    </dsp:sp>
    <dsp:sp modelId="{74433D0E-EB99-46A9-907C-DB6DF9B7F51B}">
      <dsp:nvSpPr>
        <dsp:cNvPr id="0" name=""/>
        <dsp:cNvSpPr/>
      </dsp:nvSpPr>
      <dsp:spPr>
        <a:xfrm>
          <a:off x="0" y="150943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3052CD-CD00-4C4B-A434-0D4A6259EB39}">
      <dsp:nvSpPr>
        <dsp:cNvPr id="0" name=""/>
        <dsp:cNvSpPr/>
      </dsp:nvSpPr>
      <dsp:spPr>
        <a:xfrm>
          <a:off x="182554" y="1645217"/>
          <a:ext cx="331917" cy="3319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36328D-ECF1-4F8B-AD3E-2FA5F848DB4C}">
      <dsp:nvSpPr>
        <dsp:cNvPr id="0" name=""/>
        <dsp:cNvSpPr/>
      </dsp:nvSpPr>
      <dsp:spPr>
        <a:xfrm>
          <a:off x="697026" y="150943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latin typeface="SassoonPrimaryInfant" pitchFamily="2" charset="0"/>
            </a:rPr>
            <a:t>Physical health and fitness</a:t>
          </a:r>
          <a:endParaRPr lang="en-US" sz="1600" kern="1200" dirty="0">
            <a:latin typeface="SassoonPrimaryInfant" pitchFamily="2" charset="0"/>
          </a:endParaRPr>
        </a:p>
      </dsp:txBody>
      <dsp:txXfrm>
        <a:off x="697026" y="1509433"/>
        <a:ext cx="4188176" cy="603486"/>
      </dsp:txXfrm>
    </dsp:sp>
    <dsp:sp modelId="{B117F42B-E70E-48FE-A06A-CB7C7479FF8E}">
      <dsp:nvSpPr>
        <dsp:cNvPr id="0" name=""/>
        <dsp:cNvSpPr/>
      </dsp:nvSpPr>
      <dsp:spPr>
        <a:xfrm>
          <a:off x="0" y="226379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2E50D-5F3A-4559-AFC0-C8E59950D31C}">
      <dsp:nvSpPr>
        <dsp:cNvPr id="0" name=""/>
        <dsp:cNvSpPr/>
      </dsp:nvSpPr>
      <dsp:spPr>
        <a:xfrm>
          <a:off x="182554" y="2399575"/>
          <a:ext cx="331917" cy="3319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2E8072-5621-4D7C-98FB-1A54BBA38899}">
      <dsp:nvSpPr>
        <dsp:cNvPr id="0" name=""/>
        <dsp:cNvSpPr/>
      </dsp:nvSpPr>
      <dsp:spPr>
        <a:xfrm>
          <a:off x="697026" y="226379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latin typeface="SassoonPrimaryInfant" pitchFamily="2" charset="0"/>
            </a:rPr>
            <a:t>Healthy eating </a:t>
          </a:r>
          <a:endParaRPr lang="en-US" sz="1600" kern="1200" dirty="0">
            <a:latin typeface="SassoonPrimaryInfant" pitchFamily="2" charset="0"/>
          </a:endParaRPr>
        </a:p>
      </dsp:txBody>
      <dsp:txXfrm>
        <a:off x="697026" y="2263791"/>
        <a:ext cx="4188176" cy="603486"/>
      </dsp:txXfrm>
    </dsp:sp>
    <dsp:sp modelId="{27CF28BF-03F3-484F-8212-0B22805F08EB}">
      <dsp:nvSpPr>
        <dsp:cNvPr id="0" name=""/>
        <dsp:cNvSpPr/>
      </dsp:nvSpPr>
      <dsp:spPr>
        <a:xfrm>
          <a:off x="0" y="301814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D0C6A-E29F-4D44-B204-D8DE1D4D6FB8}">
      <dsp:nvSpPr>
        <dsp:cNvPr id="0" name=""/>
        <dsp:cNvSpPr/>
      </dsp:nvSpPr>
      <dsp:spPr>
        <a:xfrm>
          <a:off x="182554" y="3153933"/>
          <a:ext cx="331917" cy="3319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5D5B2-A3C7-4FC1-9C98-2CDC89619D37}">
      <dsp:nvSpPr>
        <dsp:cNvPr id="0" name=""/>
        <dsp:cNvSpPr/>
      </dsp:nvSpPr>
      <dsp:spPr>
        <a:xfrm>
          <a:off x="697026" y="301814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latin typeface="SassoonPrimaryInfant" pitchFamily="2" charset="0"/>
            </a:rPr>
            <a:t>Drugs, alcohol and tobacco</a:t>
          </a:r>
          <a:endParaRPr lang="en-US" sz="1600" kern="1200" dirty="0">
            <a:latin typeface="SassoonPrimaryInfant" pitchFamily="2" charset="0"/>
          </a:endParaRPr>
        </a:p>
      </dsp:txBody>
      <dsp:txXfrm>
        <a:off x="697026" y="3018148"/>
        <a:ext cx="4188176" cy="603486"/>
      </dsp:txXfrm>
    </dsp:sp>
    <dsp:sp modelId="{AFBDDF00-3D4E-41D9-963E-EF09300D6714}">
      <dsp:nvSpPr>
        <dsp:cNvPr id="0" name=""/>
        <dsp:cNvSpPr/>
      </dsp:nvSpPr>
      <dsp:spPr>
        <a:xfrm>
          <a:off x="0" y="377250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F15AE7-2F3E-4FBC-A561-6B11338A9F89}">
      <dsp:nvSpPr>
        <dsp:cNvPr id="0" name=""/>
        <dsp:cNvSpPr/>
      </dsp:nvSpPr>
      <dsp:spPr>
        <a:xfrm>
          <a:off x="182554" y="3908290"/>
          <a:ext cx="331917" cy="3319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83524F-8ABD-42E8-94BE-CBC3BDE2B5A2}">
      <dsp:nvSpPr>
        <dsp:cNvPr id="0" name=""/>
        <dsp:cNvSpPr/>
      </dsp:nvSpPr>
      <dsp:spPr>
        <a:xfrm>
          <a:off x="697026" y="377250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latin typeface="SassoonPrimaryInfant" pitchFamily="2" charset="0"/>
            </a:rPr>
            <a:t>Health and prevention</a:t>
          </a:r>
          <a:endParaRPr lang="en-US" sz="1600" kern="1200" dirty="0">
            <a:latin typeface="SassoonPrimaryInfant" pitchFamily="2" charset="0"/>
          </a:endParaRPr>
        </a:p>
      </dsp:txBody>
      <dsp:txXfrm>
        <a:off x="697026" y="3772506"/>
        <a:ext cx="4188176" cy="603486"/>
      </dsp:txXfrm>
    </dsp:sp>
    <dsp:sp modelId="{ED3FFBED-E6E8-4CB4-9B3A-93EBB1D4C404}">
      <dsp:nvSpPr>
        <dsp:cNvPr id="0" name=""/>
        <dsp:cNvSpPr/>
      </dsp:nvSpPr>
      <dsp:spPr>
        <a:xfrm>
          <a:off x="0" y="452686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822A6-02EC-46BD-8EF2-0C673B972DCE}">
      <dsp:nvSpPr>
        <dsp:cNvPr id="0" name=""/>
        <dsp:cNvSpPr/>
      </dsp:nvSpPr>
      <dsp:spPr>
        <a:xfrm>
          <a:off x="182554" y="4662648"/>
          <a:ext cx="331917" cy="33191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EAB2D6-9403-494C-9944-D9B59D32E0E0}">
      <dsp:nvSpPr>
        <dsp:cNvPr id="0" name=""/>
        <dsp:cNvSpPr/>
      </dsp:nvSpPr>
      <dsp:spPr>
        <a:xfrm>
          <a:off x="697026" y="452686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latin typeface="SassoonPrimaryInfant" pitchFamily="2" charset="0"/>
            </a:rPr>
            <a:t>Basic first aid</a:t>
          </a:r>
          <a:endParaRPr lang="en-US" sz="1600" kern="1200" dirty="0">
            <a:latin typeface="SassoonPrimaryInfant" pitchFamily="2" charset="0"/>
          </a:endParaRPr>
        </a:p>
      </dsp:txBody>
      <dsp:txXfrm>
        <a:off x="697026" y="4526863"/>
        <a:ext cx="4188176" cy="603486"/>
      </dsp:txXfrm>
    </dsp:sp>
    <dsp:sp modelId="{D2D5557F-03CF-4303-A59C-9AA28A6853C8}">
      <dsp:nvSpPr>
        <dsp:cNvPr id="0" name=""/>
        <dsp:cNvSpPr/>
      </dsp:nvSpPr>
      <dsp:spPr>
        <a:xfrm>
          <a:off x="0" y="528122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4A0748-17CB-44E6-865F-C8D5E0E03BC6}">
      <dsp:nvSpPr>
        <dsp:cNvPr id="0" name=""/>
        <dsp:cNvSpPr/>
      </dsp:nvSpPr>
      <dsp:spPr>
        <a:xfrm>
          <a:off x="182554" y="5417005"/>
          <a:ext cx="331917" cy="33191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B869B6-5948-445B-B8D7-94ABFFC97F30}">
      <dsp:nvSpPr>
        <dsp:cNvPr id="0" name=""/>
        <dsp:cNvSpPr/>
      </dsp:nvSpPr>
      <dsp:spPr>
        <a:xfrm>
          <a:off x="697026" y="528122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b="0" kern="1200" dirty="0">
              <a:latin typeface="SassoonPrimaryInfant" pitchFamily="2" charset="0"/>
            </a:rPr>
            <a:t>Changing adolescent body</a:t>
          </a:r>
          <a:endParaRPr lang="en-US" sz="1600" b="0" kern="1200" dirty="0">
            <a:latin typeface="SassoonPrimaryInfant" pitchFamily="2" charset="0"/>
          </a:endParaRPr>
        </a:p>
      </dsp:txBody>
      <dsp:txXfrm>
        <a:off x="697026" y="5281221"/>
        <a:ext cx="4188176" cy="6034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C4296-5725-48AF-B30E-758EF5FB56C3}" type="datetimeFigureOut">
              <a:rPr lang="en-GB" smtClean="0"/>
              <a:t>08/12/2020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EA981-9510-40A3-9E09-3AA120BAB402}" type="slidenum">
              <a:rPr lang="en-GB" smtClean="0"/>
              <a:t>‹#›</a:t>
            </a:fld>
            <a:endParaRPr lang="en-GB"/>
          </a:p>
        </p:txBody>
      </p:sp>
    </p:spTree>
    <p:extLst>
      <p:ext uri="{BB962C8B-B14F-4D97-AF65-F5344CB8AC3E}">
        <p14:creationId xmlns:p14="http://schemas.microsoft.com/office/powerpoint/2010/main" val="4037569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Thank you for viewing this power point. You are experts on your child and we are keen to share what is planned for our new programme of RSHE so you can be informed and share your views.</a:t>
            </a:r>
            <a:r>
              <a:rPr lang="en-GB" i="1" dirty="0"/>
              <a:t> </a:t>
            </a:r>
            <a:endParaRPr lang="en-GB" dirty="0"/>
          </a:p>
        </p:txBody>
      </p:sp>
      <p:sp>
        <p:nvSpPr>
          <p:cNvPr id="4" name="Slide Number Placeholder 3"/>
          <p:cNvSpPr>
            <a:spLocks noGrp="1"/>
          </p:cNvSpPr>
          <p:nvPr>
            <p:ph type="sldNum" sz="quarter" idx="10"/>
          </p:nvPr>
        </p:nvSpPr>
        <p:spPr/>
        <p:txBody>
          <a:bodyPr/>
          <a:lstStyle/>
          <a:p>
            <a:fld id="{CD523BB3-1E9E-4BF4-9B76-41707D845C62}" type="slidenum">
              <a:rPr lang="en-GB" smtClean="0"/>
              <a:t>1</a:t>
            </a:fld>
            <a:endParaRPr lang="en-GB"/>
          </a:p>
        </p:txBody>
      </p:sp>
    </p:spTree>
    <p:extLst>
      <p:ext uri="{BB962C8B-B14F-4D97-AF65-F5344CB8AC3E}">
        <p14:creationId xmlns:p14="http://schemas.microsoft.com/office/powerpoint/2010/main" val="245552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Discuss any other factors relevant to the approach or delivery of RSE teaching at the school. For example, sensitive to faith perspectives</a:t>
            </a:r>
            <a:endParaRPr lang="en-GB" i="0" dirty="0"/>
          </a:p>
        </p:txBody>
      </p:sp>
      <p:sp>
        <p:nvSpPr>
          <p:cNvPr id="4" name="Slide Number Placeholder 3"/>
          <p:cNvSpPr>
            <a:spLocks noGrp="1"/>
          </p:cNvSpPr>
          <p:nvPr>
            <p:ph type="sldNum" sz="quarter" idx="10"/>
          </p:nvPr>
        </p:nvSpPr>
        <p:spPr/>
        <p:txBody>
          <a:bodyPr/>
          <a:lstStyle/>
          <a:p>
            <a:fld id="{CD523BB3-1E9E-4BF4-9B76-41707D845C62}" type="slidenum">
              <a:rPr lang="en-GB" smtClean="0"/>
              <a:t>10</a:t>
            </a:fld>
            <a:endParaRPr lang="en-GB"/>
          </a:p>
        </p:txBody>
      </p:sp>
    </p:spTree>
    <p:extLst>
      <p:ext uri="{BB962C8B-B14F-4D97-AF65-F5344CB8AC3E}">
        <p14:creationId xmlns:p14="http://schemas.microsoft.com/office/powerpoint/2010/main" val="269578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RSE will be taught according to statutory requirements, and inline with the ethos of the school and the framework of the school RSHE policy. It will be taught using inclusive resources in a non-judgemental way.  It is important that as a family you take the time to share your personal values, beliefs and attitudes as relevant to the topics and also to create strong channels of communication with your child as early as possible. </a:t>
            </a:r>
          </a:p>
          <a:p>
            <a:endParaRPr lang="en-GB" b="1" i="0" dirty="0"/>
          </a:p>
          <a:p>
            <a:r>
              <a:rPr lang="en-GB" b="1" i="0" dirty="0"/>
              <a:t>Read our top tips for talking to your child guidance sheet. You can also contact us for any additional guidance and support.</a:t>
            </a:r>
          </a:p>
          <a:p>
            <a:endParaRPr lang="en-GB" b="0" i="1" dirty="0"/>
          </a:p>
        </p:txBody>
      </p:sp>
      <p:sp>
        <p:nvSpPr>
          <p:cNvPr id="4" name="Slide Number Placeholder 3"/>
          <p:cNvSpPr>
            <a:spLocks noGrp="1"/>
          </p:cNvSpPr>
          <p:nvPr>
            <p:ph type="sldNum" sz="quarter" idx="10"/>
          </p:nvPr>
        </p:nvSpPr>
        <p:spPr/>
        <p:txBody>
          <a:bodyPr/>
          <a:lstStyle/>
          <a:p>
            <a:fld id="{CD523BB3-1E9E-4BF4-9B76-41707D845C62}" type="slidenum">
              <a:rPr lang="en-GB" smtClean="0"/>
              <a:t>11</a:t>
            </a:fld>
            <a:endParaRPr lang="en-GB"/>
          </a:p>
        </p:txBody>
      </p:sp>
    </p:spTree>
    <p:extLst>
      <p:ext uri="{BB962C8B-B14F-4D97-AF65-F5344CB8AC3E}">
        <p14:creationId xmlns:p14="http://schemas.microsoft.com/office/powerpoint/2010/main" val="96695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CD523BB3-1E9E-4BF4-9B76-41707D845C62}" type="slidenum">
              <a:rPr lang="en-GB" smtClean="0"/>
              <a:t>13</a:t>
            </a:fld>
            <a:endParaRPr lang="en-GB"/>
          </a:p>
        </p:txBody>
      </p:sp>
    </p:spTree>
    <p:extLst>
      <p:ext uri="{BB962C8B-B14F-4D97-AF65-F5344CB8AC3E}">
        <p14:creationId xmlns:p14="http://schemas.microsoft.com/office/powerpoint/2010/main" val="1395498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CD523BB3-1E9E-4BF4-9B76-41707D845C62}" type="slidenum">
              <a:rPr lang="en-GB" smtClean="0"/>
              <a:t>14</a:t>
            </a:fld>
            <a:endParaRPr lang="en-GB"/>
          </a:p>
        </p:txBody>
      </p:sp>
    </p:spTree>
    <p:extLst>
      <p:ext uri="{BB962C8B-B14F-4D97-AF65-F5344CB8AC3E}">
        <p14:creationId xmlns:p14="http://schemas.microsoft.com/office/powerpoint/2010/main" val="420982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CD523BB3-1E9E-4BF4-9B76-41707D845C62}" type="slidenum">
              <a:rPr lang="en-GB" smtClean="0"/>
              <a:t>2</a:t>
            </a:fld>
            <a:endParaRPr lang="en-GB"/>
          </a:p>
        </p:txBody>
      </p:sp>
    </p:spTree>
    <p:extLst>
      <p:ext uri="{BB962C8B-B14F-4D97-AF65-F5344CB8AC3E}">
        <p14:creationId xmlns:p14="http://schemas.microsoft.com/office/powerpoint/2010/main" val="223069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 might be wondering why the government has decided to make the topics of relationships education, sex education and health education statutory for all schools.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If you reflect on your own memory of relationships and sex education from when you were at school, it is likely that it was too little, too late and too biological. Not enough has changed to improve this today. The current guidance is 20 years out of date and a lot of has changed in that time. To help children and young people be safe, happy and healthy in the modern world, they need the information, values and skills, taught sensitively in an age and stage appropriate way to navigate the risks and take advantage of the opportunities available to them.</a:t>
            </a:r>
          </a:p>
          <a:p>
            <a:endParaRPr lang="en-GB" b="1" dirty="0"/>
          </a:p>
          <a:p>
            <a:r>
              <a:rPr lang="en-GB" b="1" dirty="0"/>
              <a:t>Research shows that effective teaching of relationships and sex education has a positive impact on children and young people. They are:</a:t>
            </a:r>
          </a:p>
          <a:p>
            <a:r>
              <a:rPr lang="en-GB" b="1" dirty="0"/>
              <a:t>More likely to report sexual abuse, delay first sex until they are ready, engage in consensual sex, use contraception and condoms and less likely to have unplanned pregnancy or sexually transmitted infection.</a:t>
            </a:r>
          </a:p>
          <a:p>
            <a:endParaRPr lang="en-GB" b="1" dirty="0"/>
          </a:p>
          <a:p>
            <a:r>
              <a:rPr lang="en-GB" b="1" dirty="0"/>
              <a:t>The top three preferred sources of sex education for young people are: school, parents and health professionals.</a:t>
            </a:r>
          </a:p>
          <a:p>
            <a:endParaRPr lang="en-GB" b="1" dirty="0"/>
          </a:p>
          <a:p>
            <a:r>
              <a:rPr lang="en-GB" b="1" dirty="0"/>
              <a:t>bring the new guidance int We are going to start by reminding ourselves about some of the things that our children/young people are exposed to...</a:t>
            </a:r>
          </a:p>
          <a:p>
            <a:r>
              <a:rPr lang="en-GB" b="1" dirty="0"/>
              <a:t>You may not have these magazine and computer games in your home, but your child may still see things like this in shops, other people’s homes etc.</a:t>
            </a:r>
          </a:p>
          <a:p>
            <a:endParaRPr lang="en-GB" b="1" dirty="0"/>
          </a:p>
          <a:p>
            <a:r>
              <a:rPr lang="en-GB" b="1" dirty="0"/>
              <a:t>From June 2019, u</a:t>
            </a:r>
            <a:r>
              <a:rPr lang="en-GB" sz="1200" b="0" i="0" u="none" strike="noStrike" kern="1200" dirty="0">
                <a:solidFill>
                  <a:schemeClr val="tx1"/>
                </a:solidFill>
                <a:effectLst/>
                <a:latin typeface="+mn-lt"/>
                <a:ea typeface="+mn-ea"/>
                <a:cs typeface="+mn-cs"/>
              </a:rPr>
              <a:t>nder new rules, British companies will no longer be able to create promotions that depict men and women engaged in gender-stereotypical activities, amid fears that such depictions are contributing to pay inequality and causing psychological harm.</a:t>
            </a:r>
          </a:p>
          <a:p>
            <a:r>
              <a:rPr lang="en-GB" sz="1200" b="0" i="0" u="none" strike="noStrike" kern="1200" dirty="0">
                <a:solidFill>
                  <a:schemeClr val="tx1"/>
                </a:solidFill>
                <a:effectLst/>
                <a:latin typeface="+mn-lt"/>
                <a:ea typeface="+mn-ea"/>
                <a:cs typeface="+mn-cs"/>
              </a:rPr>
              <a:t>Adverts will no longer be able to show a person failing to achieve a task specifically because of their gender, such as a man unable to change a nappy or a woman unable to do DIY/park a car.</a:t>
            </a:r>
          </a:p>
          <a:p>
            <a:r>
              <a:rPr lang="en-GB" sz="1200" b="0" i="0" u="none" strike="noStrike" kern="1200" dirty="0">
                <a:solidFill>
                  <a:schemeClr val="tx1"/>
                </a:solidFill>
                <a:effectLst/>
                <a:latin typeface="+mn-lt"/>
                <a:ea typeface="+mn-ea"/>
                <a:cs typeface="+mn-cs"/>
              </a:rPr>
              <a:t>The rules will also ban adverts that suggest that transforming your body will make you romantically successful, while also clarifying rules on the sexualisation of young women.</a:t>
            </a:r>
          </a:p>
          <a:p>
            <a:endParaRPr lang="en-GB" b="1" dirty="0"/>
          </a:p>
        </p:txBody>
      </p:sp>
      <p:sp>
        <p:nvSpPr>
          <p:cNvPr id="4" name="Slide Number Placeholder 3"/>
          <p:cNvSpPr>
            <a:spLocks noGrp="1"/>
          </p:cNvSpPr>
          <p:nvPr>
            <p:ph type="sldNum" sz="quarter" idx="10"/>
          </p:nvPr>
        </p:nvSpPr>
        <p:spPr/>
        <p:txBody>
          <a:bodyPr/>
          <a:lstStyle/>
          <a:p>
            <a:fld id="{CD523BB3-1E9E-4BF4-9B76-41707D845C62}" type="slidenum">
              <a:rPr lang="en-GB" smtClean="0"/>
              <a:t>3</a:t>
            </a:fld>
            <a:endParaRPr lang="en-GB"/>
          </a:p>
        </p:txBody>
      </p:sp>
    </p:spTree>
    <p:extLst>
      <p:ext uri="{BB962C8B-B14F-4D97-AF65-F5344CB8AC3E}">
        <p14:creationId xmlns:p14="http://schemas.microsoft.com/office/powerpoint/2010/main" val="65816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4</a:t>
            </a:fld>
            <a:endParaRPr lang="en-GB"/>
          </a:p>
        </p:txBody>
      </p:sp>
    </p:spTree>
    <p:extLst>
      <p:ext uri="{BB962C8B-B14F-4D97-AF65-F5344CB8AC3E}">
        <p14:creationId xmlns:p14="http://schemas.microsoft.com/office/powerpoint/2010/main" val="337817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how this supports the school ethos, values and school mission statement</a:t>
            </a:r>
          </a:p>
        </p:txBody>
      </p:sp>
      <p:sp>
        <p:nvSpPr>
          <p:cNvPr id="4" name="Slide Number Placeholder 3"/>
          <p:cNvSpPr>
            <a:spLocks noGrp="1"/>
          </p:cNvSpPr>
          <p:nvPr>
            <p:ph type="sldNum" sz="quarter" idx="5"/>
          </p:nvPr>
        </p:nvSpPr>
        <p:spPr/>
        <p:txBody>
          <a:bodyPr/>
          <a:lstStyle/>
          <a:p>
            <a:fld id="{9A7EA981-9510-40A3-9E09-3AA120BAB402}" type="slidenum">
              <a:rPr lang="en-GB" smtClean="0"/>
              <a:t>5</a:t>
            </a:fld>
            <a:endParaRPr lang="en-GB"/>
          </a:p>
        </p:txBody>
      </p:sp>
    </p:spTree>
    <p:extLst>
      <p:ext uri="{BB962C8B-B14F-4D97-AF65-F5344CB8AC3E}">
        <p14:creationId xmlns:p14="http://schemas.microsoft.com/office/powerpoint/2010/main" val="339393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From September 2020, all primary schools in England will be required to teach a curriculum of relationships education. This includes:</a:t>
            </a:r>
          </a:p>
          <a:p>
            <a:pPr indent="-228600" defTabSz="914400">
              <a:lnSpc>
                <a:spcPct val="90000"/>
              </a:lnSpc>
              <a:buFont typeface="Arial" panose="020B0604020202020204" pitchFamily="34" charset="0"/>
              <a:buChar char="•"/>
            </a:pPr>
            <a:r>
              <a:rPr lang="en-US" sz="1200" dirty="0">
                <a:solidFill>
                  <a:schemeClr val="tx1"/>
                </a:solidFill>
                <a:latin typeface="+mn-lt"/>
                <a:cs typeface="+mn-cs"/>
              </a:rPr>
              <a:t>Families and people who care for me </a:t>
            </a:r>
          </a:p>
          <a:p>
            <a:pPr indent="-228600" defTabSz="914400">
              <a:lnSpc>
                <a:spcPct val="90000"/>
              </a:lnSpc>
              <a:buFont typeface="Arial" panose="020B0604020202020204" pitchFamily="34" charset="0"/>
              <a:buChar char="•"/>
            </a:pPr>
            <a:r>
              <a:rPr lang="en-US" sz="1200" dirty="0">
                <a:solidFill>
                  <a:schemeClr val="tx1"/>
                </a:solidFill>
                <a:latin typeface="+mn-lt"/>
                <a:cs typeface="+mn-cs"/>
              </a:rPr>
              <a:t>Caring friendships</a:t>
            </a:r>
          </a:p>
          <a:p>
            <a:pPr indent="-228600" defTabSz="914400">
              <a:lnSpc>
                <a:spcPct val="90000"/>
              </a:lnSpc>
              <a:buFont typeface="Arial" panose="020B0604020202020204" pitchFamily="34" charset="0"/>
              <a:buChar char="•"/>
            </a:pPr>
            <a:r>
              <a:rPr lang="en-US" sz="1200" dirty="0">
                <a:solidFill>
                  <a:schemeClr val="tx1"/>
                </a:solidFill>
                <a:latin typeface="+mn-lt"/>
                <a:cs typeface="+mn-cs"/>
              </a:rPr>
              <a:t>Respectful relationships </a:t>
            </a:r>
          </a:p>
          <a:p>
            <a:pPr indent="-228600" defTabSz="914400">
              <a:lnSpc>
                <a:spcPct val="90000"/>
              </a:lnSpc>
              <a:buFont typeface="Arial" panose="020B0604020202020204" pitchFamily="34" charset="0"/>
              <a:buChar char="•"/>
            </a:pPr>
            <a:r>
              <a:rPr lang="en-US" sz="1200" dirty="0">
                <a:solidFill>
                  <a:schemeClr val="tx1"/>
                </a:solidFill>
                <a:latin typeface="+mn-lt"/>
                <a:cs typeface="+mn-cs"/>
              </a:rPr>
              <a:t>Online relationships</a:t>
            </a:r>
          </a:p>
          <a:p>
            <a:pPr indent="-228600" defTabSz="914400">
              <a:lnSpc>
                <a:spcPct val="90000"/>
              </a:lnSpc>
              <a:buFont typeface="Arial" panose="020B0604020202020204" pitchFamily="34" charset="0"/>
              <a:buChar char="•"/>
            </a:pPr>
            <a:r>
              <a:rPr lang="en-US" sz="1200" dirty="0">
                <a:solidFill>
                  <a:schemeClr val="tx1"/>
                </a:solidFill>
                <a:latin typeface="+mn-lt"/>
                <a:cs typeface="+mn-cs"/>
              </a:rPr>
              <a:t>Being safe </a:t>
            </a:r>
          </a:p>
          <a:p>
            <a:endParaRPr lang="en-GB" i="1" dirty="0"/>
          </a:p>
          <a:p>
            <a:r>
              <a:rPr lang="en-GB" i="1" dirty="0"/>
              <a:t>We are proud to have been teaching much of this already as part of our broad and balanced curriculum. The new guidance will not therefore require us to do lots more or much differently, but we are using it as an opportunity to build on our existing foundation of good teaching and learning and to make further improvements.</a:t>
            </a:r>
          </a:p>
          <a:p>
            <a:endParaRPr lang="en-GB" i="1" dirty="0"/>
          </a:p>
          <a:p>
            <a:r>
              <a:rPr lang="en-GB" i="1" dirty="0"/>
              <a:t>Our newly planned curriculum overview is available for you to see and we look forward to hearing your views on this.</a:t>
            </a:r>
          </a:p>
        </p:txBody>
      </p:sp>
      <p:sp>
        <p:nvSpPr>
          <p:cNvPr id="4" name="Slide Number Placeholder 3"/>
          <p:cNvSpPr>
            <a:spLocks noGrp="1"/>
          </p:cNvSpPr>
          <p:nvPr>
            <p:ph type="sldNum" sz="quarter" idx="10"/>
          </p:nvPr>
        </p:nvSpPr>
        <p:spPr/>
        <p:txBody>
          <a:bodyPr/>
          <a:lstStyle/>
          <a:p>
            <a:fld id="{CD523BB3-1E9E-4BF4-9B76-41707D845C62}" type="slidenum">
              <a:rPr lang="en-GB" smtClean="0"/>
              <a:t>6</a:t>
            </a:fld>
            <a:endParaRPr lang="en-GB"/>
          </a:p>
        </p:txBody>
      </p:sp>
    </p:spTree>
    <p:extLst>
      <p:ext uri="{BB962C8B-B14F-4D97-AF65-F5344CB8AC3E}">
        <p14:creationId xmlns:p14="http://schemas.microsoft.com/office/powerpoint/2010/main" val="335603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Additionally, from September 2020 all schools in England will be required to teach a programme of Health Education. This includes:</a:t>
            </a:r>
          </a:p>
          <a:p>
            <a:endParaRPr lang="en-GB" dirty="0"/>
          </a:p>
          <a:p>
            <a:endParaRPr lang="en-GB" dirty="0"/>
          </a:p>
          <a:p>
            <a:r>
              <a:rPr lang="en-GB" dirty="0"/>
              <a:t>As well as being listed as an explicit topic, mental wellbeing will form an integral part of many of the lessons.</a:t>
            </a:r>
          </a:p>
          <a:p>
            <a:endParaRPr lang="en-GB" dirty="0"/>
          </a:p>
          <a:p>
            <a:r>
              <a:rPr lang="en-GB" i="1" dirty="0"/>
              <a:t>As with relationships education, we are proud to have been teaching much of this already as part of our broad and balanced curriculum. The new guidance will not therefore require us to do lots more or much differently, but we are using it as an opportunity to build on our existing foundation of good teaching and learning and to make further improvements.</a:t>
            </a:r>
          </a:p>
          <a:p>
            <a:endParaRPr lang="en-GB" i="1" dirty="0"/>
          </a:p>
          <a:p>
            <a:r>
              <a:rPr lang="en-GB" i="1" dirty="0"/>
              <a:t>Our newly planned curriculum overview is available for you to see and we look forward to hearing your views on this.</a:t>
            </a:r>
          </a:p>
          <a:p>
            <a:endParaRPr lang="en-GB" dirty="0"/>
          </a:p>
          <a:p>
            <a:endParaRPr lang="en-GB" dirty="0"/>
          </a:p>
          <a:p>
            <a:r>
              <a:rPr lang="en-GB" dirty="0"/>
              <a:t>Parents have no right to have their child excused from any aspect of relationships education or health education.</a:t>
            </a:r>
          </a:p>
        </p:txBody>
      </p:sp>
      <p:sp>
        <p:nvSpPr>
          <p:cNvPr id="4" name="Slide Number Placeholder 3"/>
          <p:cNvSpPr>
            <a:spLocks noGrp="1"/>
          </p:cNvSpPr>
          <p:nvPr>
            <p:ph type="sldNum" sz="quarter" idx="5"/>
          </p:nvPr>
        </p:nvSpPr>
        <p:spPr/>
        <p:txBody>
          <a:bodyPr/>
          <a:lstStyle/>
          <a:p>
            <a:fld id="{9A7EA981-9510-40A3-9E09-3AA120BAB402}" type="slidenum">
              <a:rPr lang="en-GB" smtClean="0"/>
              <a:t>7</a:t>
            </a:fld>
            <a:endParaRPr lang="en-GB"/>
          </a:p>
        </p:txBody>
      </p:sp>
    </p:spTree>
    <p:extLst>
      <p:ext uri="{BB962C8B-B14F-4D97-AF65-F5344CB8AC3E}">
        <p14:creationId xmlns:p14="http://schemas.microsoft.com/office/powerpoint/2010/main" val="49032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7EA981-9510-40A3-9E09-3AA120BAB402}" type="slidenum">
              <a:rPr lang="en-GB" smtClean="0"/>
              <a:t>8</a:t>
            </a:fld>
            <a:endParaRPr lang="en-GB"/>
          </a:p>
        </p:txBody>
      </p:sp>
    </p:spTree>
    <p:extLst>
      <p:ext uri="{BB962C8B-B14F-4D97-AF65-F5344CB8AC3E}">
        <p14:creationId xmlns:p14="http://schemas.microsoft.com/office/powerpoint/2010/main" val="1949438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Whist it is not mandated in the new guidance, it is recommended that all primary schools have a sex education </a:t>
            </a:r>
            <a:r>
              <a:rPr lang="en-GB" dirty="0" err="1"/>
              <a:t>programe</a:t>
            </a:r>
            <a:r>
              <a:rPr lang="en-GB" dirty="0"/>
              <a:t> tailored to the age and physical and emotional maturity of its pupils. Teaching about how a baby is conceived and born, taught outside of national curriculum for science is the only part that parents are able to withdraw their child from.</a:t>
            </a:r>
          </a:p>
          <a:p>
            <a:r>
              <a:rPr lang="en-GB" dirty="0"/>
              <a:t>Should this be your wish, whilst your request will be automatically granted in the primary phase, Before the head teacher can grant your request they are required to meet with you in person to discuss the nature and purpose of the curriculum, and where appropriate the wishes of your child. </a:t>
            </a:r>
            <a:r>
              <a:rPr lang="en-GB" sz="1200" dirty="0"/>
              <a:t>The benefits of receiving this important education and any detrimental effects that withdrawal might have on the child. This could include any social and emotional effects of being excluded, as well as the likelihood of the child hearing their peers’ version of what was said in the classes, rather than what was directly said by the teacher.</a:t>
            </a:r>
            <a:r>
              <a:rPr lang="en-GB" dirty="0"/>
              <a:t> </a:t>
            </a:r>
          </a:p>
          <a:p>
            <a:r>
              <a:rPr lang="en-GB" dirty="0"/>
              <a:t>Schools are required to document the conversation to ensure a record is kept.</a:t>
            </a:r>
          </a:p>
          <a:p>
            <a:r>
              <a:rPr lang="en-GB" dirty="0"/>
              <a:t>If this is your decision, we will respect your position as the primary sex educator for your child and can provide you with resources and guidance to support your teaching of this to your child.</a:t>
            </a:r>
          </a:p>
        </p:txBody>
      </p:sp>
      <p:sp>
        <p:nvSpPr>
          <p:cNvPr id="4" name="Slide Number Placeholder 3"/>
          <p:cNvSpPr>
            <a:spLocks noGrp="1"/>
          </p:cNvSpPr>
          <p:nvPr>
            <p:ph type="sldNum" sz="quarter" idx="10"/>
          </p:nvPr>
        </p:nvSpPr>
        <p:spPr/>
        <p:txBody>
          <a:bodyPr/>
          <a:lstStyle/>
          <a:p>
            <a:fld id="{9A7EA981-9510-40A3-9E09-3AA120BAB402}" type="slidenum">
              <a:rPr lang="en-GB" smtClean="0"/>
              <a:t>9</a:t>
            </a:fld>
            <a:endParaRPr lang="en-GB"/>
          </a:p>
        </p:txBody>
      </p:sp>
    </p:spTree>
    <p:extLst>
      <p:ext uri="{BB962C8B-B14F-4D97-AF65-F5344CB8AC3E}">
        <p14:creationId xmlns:p14="http://schemas.microsoft.com/office/powerpoint/2010/main" val="1698068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rgbClr val="EA1D76"/>
                </a:solidFill>
                <a:latin typeface="Arial"/>
                <a:cs typeface="Arial"/>
              </a:defRPr>
            </a:lvl1pPr>
          </a:lstStyle>
          <a:p>
            <a:r>
              <a:rPr lang="en-GB" dirty="0"/>
              <a:t>Presentation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Presentation Subtitle</a:t>
            </a:r>
            <a:endParaRPr lang="en-US" dirty="0"/>
          </a:p>
        </p:txBody>
      </p:sp>
      <p:sp>
        <p:nvSpPr>
          <p:cNvPr id="4" name="Date Placeholder 3"/>
          <p:cNvSpPr>
            <a:spLocks noGrp="1"/>
          </p:cNvSpPr>
          <p:nvPr>
            <p:ph type="dt" sz="half" idx="10"/>
          </p:nvPr>
        </p:nvSpPr>
        <p:spPr/>
        <p:txBody>
          <a:bodyPr/>
          <a:lstStyle/>
          <a:p>
            <a:r>
              <a:rPr lang="en-US" dirty="0"/>
              <a:t>Date Here</a:t>
            </a:r>
          </a:p>
        </p:txBody>
      </p:sp>
    </p:spTree>
    <p:extLst>
      <p:ext uri="{BB962C8B-B14F-4D97-AF65-F5344CB8AC3E}">
        <p14:creationId xmlns:p14="http://schemas.microsoft.com/office/powerpoint/2010/main" val="354688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Contents</a:t>
            </a:r>
            <a:endParaRPr lang="en-US" dirty="0"/>
          </a:p>
        </p:txBody>
      </p:sp>
      <p:sp>
        <p:nvSpPr>
          <p:cNvPr id="7" name="Subtitle 2"/>
          <p:cNvSpPr>
            <a:spLocks noGrp="1"/>
          </p:cNvSpPr>
          <p:nvPr>
            <p:ph type="subTitle" idx="1" hasCustomPrompt="1"/>
          </p:nvPr>
        </p:nvSpPr>
        <p:spPr>
          <a:xfrm>
            <a:off x="457200" y="1132302"/>
            <a:ext cx="8229600" cy="4506632"/>
          </a:xfr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200">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Page Tile															Slide 01</a:t>
            </a:r>
          </a:p>
        </p:txBody>
      </p:sp>
    </p:spTree>
    <p:extLst>
      <p:ext uri="{BB962C8B-B14F-4D97-AF65-F5344CB8AC3E}">
        <p14:creationId xmlns:p14="http://schemas.microsoft.com/office/powerpoint/2010/main" val="341666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Ite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439"/>
            <a:ext cx="8229600" cy="4693360"/>
          </a:xfrm>
        </p:spPr>
        <p:txBody>
          <a:bodyPr/>
          <a:lstStyle>
            <a:lvl1pPr>
              <a:defRPr sz="1800">
                <a:solidFill>
                  <a:schemeClr val="tx1">
                    <a:lumMod val="65000"/>
                    <a:lumOff val="35000"/>
                  </a:schemeClr>
                </a:solidFill>
                <a:latin typeface="Arial"/>
                <a:cs typeface="Arial"/>
              </a:defRPr>
            </a:lvl1pPr>
            <a:lvl2pPr>
              <a:defRPr sz="1600">
                <a:solidFill>
                  <a:schemeClr val="tx1">
                    <a:lumMod val="65000"/>
                    <a:lumOff val="35000"/>
                  </a:schemeClr>
                </a:solidFill>
                <a:latin typeface="Arial"/>
                <a:cs typeface="Arial"/>
              </a:defRPr>
            </a:lvl2pPr>
            <a:lvl3pPr>
              <a:defRPr sz="1400">
                <a:solidFill>
                  <a:schemeClr val="tx1">
                    <a:lumMod val="65000"/>
                    <a:lumOff val="35000"/>
                  </a:schemeClr>
                </a:solidFill>
                <a:latin typeface="Arial"/>
                <a:cs typeface="Arial"/>
              </a:defRPr>
            </a:lvl3pPr>
            <a:lvl4pPr>
              <a:defRPr sz="1200">
                <a:solidFill>
                  <a:schemeClr val="tx1">
                    <a:lumMod val="65000"/>
                    <a:lumOff val="35000"/>
                  </a:schemeClr>
                </a:solidFill>
                <a:latin typeface="Arial"/>
                <a:cs typeface="Arial"/>
              </a:defRPr>
            </a:lvl4pPr>
            <a:lvl5pPr>
              <a:defRPr sz="1200">
                <a:solidFill>
                  <a:schemeClr val="tx1">
                    <a:lumMod val="65000"/>
                    <a:lumOff val="3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List Items</a:t>
            </a:r>
            <a:endParaRPr lang="en-US" dirty="0"/>
          </a:p>
        </p:txBody>
      </p:sp>
    </p:spTree>
    <p:extLst>
      <p:ext uri="{BB962C8B-B14F-4D97-AF65-F5344CB8AC3E}">
        <p14:creationId xmlns:p14="http://schemas.microsoft.com/office/powerpoint/2010/main" val="207704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Text Page</a:t>
            </a:r>
            <a:endParaRPr lang="en-US" dirty="0"/>
          </a:p>
        </p:txBody>
      </p:sp>
      <p:sp>
        <p:nvSpPr>
          <p:cNvPr id="6" name="Subtitle 2"/>
          <p:cNvSpPr>
            <a:spLocks noGrp="1"/>
          </p:cNvSpPr>
          <p:nvPr>
            <p:ph type="subTitle" idx="1" hasCustomPrompt="1"/>
          </p:nvPr>
        </p:nvSpPr>
        <p:spPr>
          <a:xfrm>
            <a:off x="457200" y="1132302"/>
            <a:ext cx="8229600" cy="4506632"/>
          </a:xfr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200">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Text here</a:t>
            </a:r>
            <a:endParaRPr lang="en-US" dirty="0"/>
          </a:p>
        </p:txBody>
      </p:sp>
    </p:spTree>
    <p:extLst>
      <p:ext uri="{BB962C8B-B14F-4D97-AF65-F5344CB8AC3E}">
        <p14:creationId xmlns:p14="http://schemas.microsoft.com/office/powerpoint/2010/main" val="24834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Image Page</a:t>
            </a:r>
            <a:endParaRPr lang="en-US" dirty="0"/>
          </a:p>
        </p:txBody>
      </p:sp>
      <p:sp>
        <p:nvSpPr>
          <p:cNvPr id="6" name="Picture Placeholder 5"/>
          <p:cNvSpPr>
            <a:spLocks noGrp="1"/>
          </p:cNvSpPr>
          <p:nvPr>
            <p:ph type="pic" sz="quarter" idx="11" hasCustomPrompt="1"/>
          </p:nvPr>
        </p:nvSpPr>
        <p:spPr>
          <a:xfrm>
            <a:off x="3817328" y="2733675"/>
            <a:ext cx="1559670" cy="1311275"/>
          </a:xfrm>
        </p:spPr>
        <p:txBody>
          <a:bodyPr>
            <a:normAutofit/>
          </a:bodyPr>
          <a:lstStyle>
            <a:lvl1pPr marL="0" indent="0" algn="ctr">
              <a:buNone/>
              <a:defRPr sz="1200">
                <a:latin typeface="Arial"/>
                <a:cs typeface="Arial"/>
              </a:defRPr>
            </a:lvl1pPr>
          </a:lstStyle>
          <a:p>
            <a:r>
              <a:rPr lang="en-US" dirty="0"/>
              <a:t>Add Picture Here</a:t>
            </a:r>
          </a:p>
        </p:txBody>
      </p:sp>
    </p:spTree>
    <p:extLst>
      <p:ext uri="{BB962C8B-B14F-4D97-AF65-F5344CB8AC3E}">
        <p14:creationId xmlns:p14="http://schemas.microsoft.com/office/powerpoint/2010/main" val="427711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5FBF4A-9DF0-41A6-8296-D578577A2E0F}" type="datetimeFigureOut">
              <a:rPr lang="en-GB" smtClean="0"/>
              <a:t>08/12/2020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276497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5FBF4A-9DF0-41A6-8296-D578577A2E0F}" type="datetimeFigureOut">
              <a:rPr lang="en-GB" smtClean="0"/>
              <a:t>08/12/2020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426511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FBF4A-9DF0-41A6-8296-D578577A2E0F}" type="datetimeFigureOut">
              <a:rPr lang="en-GB" smtClean="0"/>
              <a:t>08/12/2020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256789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5FBF4A-9DF0-41A6-8296-D578577A2E0F}" type="datetimeFigureOut">
              <a:rPr lang="en-GB" smtClean="0"/>
              <a:t>08/12/2020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7739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3F388F8-C892-C445-8375-52F5699703CD}" type="datetimeFigureOut">
              <a:rPr lang="en-US" smtClean="0"/>
              <a:pPr/>
              <a:t>12/8/2020</a:t>
            </a:fld>
            <a:endParaRPr lang="en-US" dirty="0"/>
          </a:p>
        </p:txBody>
      </p:sp>
    </p:spTree>
    <p:extLst>
      <p:ext uri="{BB962C8B-B14F-4D97-AF65-F5344CB8AC3E}">
        <p14:creationId xmlns:p14="http://schemas.microsoft.com/office/powerpoint/2010/main" val="23633435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6" r:id="rId8"/>
    <p:sldLayoutId id="214748366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hyperlink" Target="https://l.facebook.com/l.php?u=http%3A%2F%2Fwww.nspcc.org.uk%2F%3Ffbclid%3DIwAR0R2idunh545gStc23HHEG5k2iAdeirlje-VUUVejei_Yxxyr0FyQDR11c&amp;h=AT3c9n-rAuCEn1er6vSteTqf40HeUdJQf1sWthNzXeDbJUzscNQny8vpVfSV-4qtdia7NjMiwM3w-X9qEbzIQ1OwTMuRJX9Pya0utaqulKEhKHzDuWAVcwbP9hyLWYRf8xtSKPIaWRsb_UmRnA&amp;__tn__=-UK-R&amp;c%5b0%5d=AT2eiYSL7qp-2gL2Hum6cHrRbcSsWa93_rK6Z8NuDYuwJwcbP24kQRcYlZgbnA8-vwaBKkjvPW1D9Eb4FjWiV3wtABIFP_WGRuqMxp-DB2g78Os4T4l5D3Iowupx0IXWdb-6A4ddtf1cGrWhJUFAzamYOu07FLQb_lhnHLDtWZbLn77xxhvkZOzmJkuFYzyCamL-6EOU9E6INeDIDQ"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youngminds.org.uk/?fbclid=IwAR053ZyTZ02TPeW--ui8rDCAkvFEWir8z8j9xt19JkZTYA-S1hSKNimmsK8"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jpg"/><Relationship Id="rId5" Type="http://schemas.openxmlformats.org/officeDocument/2006/relationships/hyperlink" Target="mailto:office@heartwood.norfolk.sch.uk"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9.m4a"/><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00B9BDB-7BF0-44C3-A2A7-0BD42DBA16EC}"/>
              </a:ext>
            </a:extLst>
          </p:cNvPr>
          <p:cNvSpPr>
            <a:spLocks noGrp="1"/>
          </p:cNvSpPr>
          <p:nvPr>
            <p:ph type="ctrTitle"/>
          </p:nvPr>
        </p:nvSpPr>
        <p:spPr>
          <a:xfrm>
            <a:off x="334512" y="3793076"/>
            <a:ext cx="4540169" cy="1898906"/>
          </a:xfrm>
        </p:spPr>
        <p:txBody>
          <a:bodyPr vert="horz" lIns="91440" tIns="45720" rIns="91440" bIns="45720" rtlCol="0" anchor="ctr">
            <a:noAutofit/>
          </a:bodyPr>
          <a:lstStyle/>
          <a:p>
            <a:pPr algn="l" defTabSz="914400">
              <a:lnSpc>
                <a:spcPct val="90000"/>
              </a:lnSpc>
            </a:pPr>
            <a:r>
              <a:rPr lang="en-US" sz="4000" b="1" dirty="0">
                <a:solidFill>
                  <a:srgbClr val="FFFFFF"/>
                </a:solidFill>
                <a:latin typeface="SassoonPrimaryInfant" pitchFamily="2" charset="0"/>
                <a:cs typeface="+mj-cs"/>
              </a:rPr>
              <a:t>Helping your child to stay safe and thrive in the modern world</a:t>
            </a:r>
          </a:p>
        </p:txBody>
      </p:sp>
      <p:sp>
        <p:nvSpPr>
          <p:cNvPr id="11" name="Freeform: Shape 10">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3125" y="2196877"/>
            <a:ext cx="3890875" cy="4661123"/>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2990" y="2336743"/>
            <a:ext cx="3751010" cy="452125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621" y="-3941"/>
            <a:ext cx="4124601" cy="2980208"/>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00961" y="-5576"/>
            <a:ext cx="3815104" cy="2825978"/>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 name="Recorded Sound">
            <a:hlinkClick r:id="" action="ppaction://media"/>
            <a:extLst>
              <a:ext uri="{FF2B5EF4-FFF2-40B4-BE49-F238E27FC236}">
                <a16:creationId xmlns:a16="http://schemas.microsoft.com/office/drawing/2014/main" id="{B5601491-F7CC-4341-81A6-3661FAE45A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
        <p:nvSpPr>
          <p:cNvPr id="6" name="Rectangle 2">
            <a:extLst>
              <a:ext uri="{FF2B5EF4-FFF2-40B4-BE49-F238E27FC236}">
                <a16:creationId xmlns:a16="http://schemas.microsoft.com/office/drawing/2014/main" id="{8EB6DC9D-EA87-4C76-B018-FEF6B840D5D7}"/>
              </a:ext>
            </a:extLst>
          </p:cNvPr>
          <p:cNvSpPr>
            <a:spLocks noChangeArrowheads="1"/>
          </p:cNvSpPr>
          <p:nvPr/>
        </p:nvSpPr>
        <p:spPr bwMode="auto">
          <a:xfrm>
            <a:off x="1828800" y="217316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
            <a:extLst>
              <a:ext uri="{FF2B5EF4-FFF2-40B4-BE49-F238E27FC236}">
                <a16:creationId xmlns:a16="http://schemas.microsoft.com/office/drawing/2014/main" id="{9A439D10-6AAA-49C9-95DE-A3B56271FC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005" y="3283690"/>
            <a:ext cx="2724774" cy="29176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A0C854A-508F-4BDF-A99D-FDA57B1279D7}"/>
              </a:ext>
            </a:extLst>
          </p:cNvPr>
          <p:cNvSpPr>
            <a:spLocks noChangeArrowheads="1"/>
          </p:cNvSpPr>
          <p:nvPr/>
        </p:nvSpPr>
        <p:spPr bwMode="auto">
          <a:xfrm>
            <a:off x="2604597" y="656632"/>
            <a:ext cx="391146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B050"/>
                </a:solidFill>
                <a:effectLst/>
                <a:latin typeface="SassoonPrimaryInfant" pitchFamily="2" charset="0"/>
                <a:cs typeface="Arial" panose="020B0604020202020204" pitchFamily="34" charset="0"/>
              </a:rPr>
              <a:t>Heartwood CE VC Primary </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400" b="1" dirty="0">
                <a:solidFill>
                  <a:srgbClr val="00B050"/>
                </a:solidFill>
                <a:latin typeface="SassoonPrimaryInfant" pitchFamily="2" charset="0"/>
                <a:cs typeface="Arial" panose="020B0604020202020204" pitchFamily="34" charset="0"/>
              </a:rPr>
              <a:t>&amp;</a:t>
            </a:r>
            <a:r>
              <a:rPr kumimoji="0" lang="en-GB" altLang="en-US" sz="2400" b="1" i="0" u="none" strike="noStrike" cap="none" normalizeH="0" baseline="0" dirty="0">
                <a:ln>
                  <a:noFill/>
                </a:ln>
                <a:solidFill>
                  <a:srgbClr val="00B050"/>
                </a:solidFill>
                <a:effectLst/>
                <a:latin typeface="SassoonPrimaryInfant" pitchFamily="2" charset="0"/>
                <a:cs typeface="Arial" panose="020B0604020202020204" pitchFamily="34" charset="0"/>
              </a:rPr>
              <a:t> Nursery School</a:t>
            </a:r>
            <a:endParaRPr kumimoji="0" lang="en-GB" altLang="en-US" sz="28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9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AF22D3-718E-4DA7-A8EC-E5AEC57273C3}"/>
              </a:ext>
            </a:extLst>
          </p:cNvPr>
          <p:cNvSpPr>
            <a:spLocks noGrp="1"/>
          </p:cNvSpPr>
          <p:nvPr>
            <p:ph type="title"/>
          </p:nvPr>
        </p:nvSpPr>
        <p:spPr>
          <a:xfrm>
            <a:off x="628650" y="1412488"/>
            <a:ext cx="2174391" cy="4363844"/>
          </a:xfrm>
        </p:spPr>
        <p:txBody>
          <a:bodyPr anchor="t">
            <a:normAutofit/>
          </a:bodyPr>
          <a:lstStyle/>
          <a:p>
            <a:r>
              <a:rPr lang="en-GB" sz="3500" dirty="0">
                <a:solidFill>
                  <a:srgbClr val="FFFFFF"/>
                </a:solidFill>
                <a:latin typeface="SassoonPrimaryInfant" pitchFamily="2" charset="0"/>
              </a:rPr>
              <a:t>How our school will teach this…</a:t>
            </a:r>
          </a:p>
        </p:txBody>
      </p:sp>
      <p:sp>
        <p:nvSpPr>
          <p:cNvPr id="3" name="Content Placeholder 2">
            <a:extLst>
              <a:ext uri="{FF2B5EF4-FFF2-40B4-BE49-F238E27FC236}">
                <a16:creationId xmlns:a16="http://schemas.microsoft.com/office/drawing/2014/main" id="{EC22A2BF-905F-4D02-8ECC-AF7A40FCB344}"/>
              </a:ext>
            </a:extLst>
          </p:cNvPr>
          <p:cNvSpPr>
            <a:spLocks noGrp="1"/>
          </p:cNvSpPr>
          <p:nvPr>
            <p:ph sz="half" idx="1"/>
          </p:nvPr>
        </p:nvSpPr>
        <p:spPr>
          <a:xfrm>
            <a:off x="3285641" y="1412489"/>
            <a:ext cx="2570462" cy="4363844"/>
          </a:xfrm>
        </p:spPr>
        <p:txBody>
          <a:bodyPr>
            <a:normAutofit lnSpcReduction="10000"/>
          </a:bodyPr>
          <a:lstStyle/>
          <a:p>
            <a:pPr>
              <a:lnSpc>
                <a:spcPct val="90000"/>
              </a:lnSpc>
              <a:buFont typeface="Wingdings" panose="05000000000000000000" pitchFamily="2" charset="2"/>
              <a:buChar char="§"/>
            </a:pPr>
            <a:r>
              <a:rPr lang="en-GB" sz="1700" dirty="0">
                <a:latin typeface="SassoonPrimaryInfant" pitchFamily="2" charset="0"/>
                <a:cs typeface="Arial" panose="020B0604020202020204" pitchFamily="34" charset="0"/>
              </a:rPr>
              <a:t>Each class will create a working agreement so pupils feel comfortable to join in the lessons;</a:t>
            </a:r>
          </a:p>
          <a:p>
            <a:pPr marL="0" indent="0">
              <a:lnSpc>
                <a:spcPct val="90000"/>
              </a:lnSpc>
              <a:buNone/>
            </a:pPr>
            <a:endParaRPr lang="en-GB" sz="1700" dirty="0">
              <a:latin typeface="SassoonPrimaryInfant" pitchFamily="2" charset="0"/>
              <a:cs typeface="Arial" panose="020B0604020202020204" pitchFamily="34" charset="0"/>
            </a:endParaRPr>
          </a:p>
          <a:p>
            <a:pPr>
              <a:lnSpc>
                <a:spcPct val="90000"/>
              </a:lnSpc>
              <a:buFont typeface="Wingdings" panose="05000000000000000000" pitchFamily="2" charset="2"/>
              <a:buChar char="§"/>
            </a:pPr>
            <a:r>
              <a:rPr lang="en-GB" sz="1700" dirty="0">
                <a:latin typeface="SassoonPrimaryInfant" pitchFamily="2" charset="0"/>
                <a:cs typeface="Arial" panose="020B0604020202020204" pitchFamily="34" charset="0"/>
              </a:rPr>
              <a:t>All teachers will use correct scientific language when talking about parts of the body;</a:t>
            </a:r>
          </a:p>
          <a:p>
            <a:pPr>
              <a:lnSpc>
                <a:spcPct val="90000"/>
              </a:lnSpc>
              <a:buFont typeface="Wingdings" panose="05000000000000000000" pitchFamily="2" charset="2"/>
              <a:buChar char="§"/>
            </a:pPr>
            <a:endParaRPr lang="en-GB" sz="1700" dirty="0">
              <a:latin typeface="SassoonPrimaryInfant" pitchFamily="2" charset="0"/>
              <a:cs typeface="Arial" panose="020B0604020202020204" pitchFamily="34" charset="0"/>
            </a:endParaRPr>
          </a:p>
          <a:p>
            <a:pPr>
              <a:lnSpc>
                <a:spcPct val="90000"/>
              </a:lnSpc>
              <a:buFont typeface="Wingdings" panose="05000000000000000000" pitchFamily="2" charset="2"/>
              <a:buChar char="§"/>
            </a:pPr>
            <a:r>
              <a:rPr lang="en-GB" sz="1700" dirty="0">
                <a:latin typeface="SassoonPrimaryInfant" pitchFamily="2" charset="0"/>
                <a:cs typeface="Arial" panose="020B0604020202020204" pitchFamily="34" charset="0"/>
              </a:rPr>
              <a:t>No pupil will be forced to join in an activity, or answer a question;</a:t>
            </a:r>
          </a:p>
          <a:p>
            <a:pPr marL="0" indent="0">
              <a:lnSpc>
                <a:spcPct val="90000"/>
              </a:lnSpc>
              <a:buNone/>
            </a:pPr>
            <a:endParaRPr lang="en-GB" sz="1700" dirty="0">
              <a:latin typeface="SassoonPrimaryInfant" pitchFamily="2" charset="0"/>
              <a:cs typeface="Arial" panose="020B0604020202020204" pitchFamily="34" charset="0"/>
            </a:endParaRPr>
          </a:p>
          <a:p>
            <a:pPr>
              <a:lnSpc>
                <a:spcPct val="90000"/>
              </a:lnSpc>
              <a:buFont typeface="Wingdings" panose="05000000000000000000" pitchFamily="2" charset="2"/>
              <a:buChar char="§"/>
            </a:pPr>
            <a:r>
              <a:rPr lang="en-GB" sz="1700" dirty="0">
                <a:latin typeface="SassoonPrimaryInfant" pitchFamily="2" charset="0"/>
                <a:cs typeface="Arial" panose="020B0604020202020204" pitchFamily="34" charset="0"/>
              </a:rPr>
              <a:t>All genders taught together;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24E779C-9699-491B-85DE-E99E9EF9916F}"/>
              </a:ext>
            </a:extLst>
          </p:cNvPr>
          <p:cNvSpPr>
            <a:spLocks noGrp="1"/>
          </p:cNvSpPr>
          <p:nvPr>
            <p:ph sz="half" idx="2"/>
          </p:nvPr>
        </p:nvSpPr>
        <p:spPr>
          <a:xfrm>
            <a:off x="6338703" y="1412489"/>
            <a:ext cx="2398275" cy="4363844"/>
          </a:xfrm>
        </p:spPr>
        <p:txBody>
          <a:bodyPr>
            <a:normAutofit lnSpcReduction="10000"/>
          </a:bodyPr>
          <a:lstStyle/>
          <a:p>
            <a:pPr>
              <a:buFont typeface="Wingdings" panose="05000000000000000000" pitchFamily="2" charset="2"/>
              <a:buChar char="§"/>
            </a:pPr>
            <a:r>
              <a:rPr lang="en-GB" sz="1600" dirty="0">
                <a:latin typeface="SassoonPrimaryInfant" pitchFamily="2" charset="0"/>
                <a:cs typeface="Arial" panose="020B0604020202020204" pitchFamily="34" charset="0"/>
              </a:rPr>
              <a:t>Teachers have been trained to teach these lessons;</a:t>
            </a:r>
          </a:p>
          <a:p>
            <a:pPr>
              <a:buFont typeface="Wingdings" panose="05000000000000000000" pitchFamily="2" charset="2"/>
              <a:buChar char="§"/>
            </a:pPr>
            <a:endParaRPr lang="en-GB" sz="1600" dirty="0">
              <a:latin typeface="SassoonPrimaryInfant" pitchFamily="2" charset="0"/>
              <a:cs typeface="Arial" panose="020B0604020202020204" pitchFamily="34" charset="0"/>
            </a:endParaRPr>
          </a:p>
          <a:p>
            <a:pPr>
              <a:buFont typeface="Wingdings" panose="05000000000000000000" pitchFamily="2" charset="2"/>
              <a:buChar char="§"/>
            </a:pPr>
            <a:r>
              <a:rPr lang="en-GB" sz="1600" dirty="0">
                <a:latin typeface="SassoonPrimaryInfant" pitchFamily="2" charset="0"/>
                <a:cs typeface="Arial" panose="020B0604020202020204" pitchFamily="34" charset="0"/>
              </a:rPr>
              <a:t>Teachers are unlikely to, and pupils not be asked to share personal experiences;</a:t>
            </a:r>
          </a:p>
          <a:p>
            <a:pPr>
              <a:buFont typeface="Wingdings" panose="05000000000000000000" pitchFamily="2" charset="2"/>
              <a:buChar char="§"/>
            </a:pPr>
            <a:endParaRPr lang="en-GB" sz="1600" dirty="0">
              <a:latin typeface="SassoonPrimaryInfant" pitchFamily="2" charset="0"/>
              <a:cs typeface="Arial" panose="020B0604020202020204" pitchFamily="34" charset="0"/>
            </a:endParaRPr>
          </a:p>
          <a:p>
            <a:pPr>
              <a:buFont typeface="Wingdings" panose="05000000000000000000" pitchFamily="2" charset="2"/>
              <a:buChar char="§"/>
            </a:pPr>
            <a:r>
              <a:rPr lang="en-GB" sz="1600" dirty="0">
                <a:latin typeface="SassoonPrimaryInfant" pitchFamily="2" charset="0"/>
                <a:cs typeface="Arial" panose="020B0604020202020204" pitchFamily="34" charset="0"/>
              </a:rPr>
              <a:t>All causes for concern raised as a result of the lessons will be dealt with according to the school safeguarding policy.</a:t>
            </a:r>
          </a:p>
        </p:txBody>
      </p:sp>
      <p:pic>
        <p:nvPicPr>
          <p:cNvPr id="5" name="Recorded Sound">
            <a:hlinkClick r:id="" action="ppaction://media"/>
            <a:extLst>
              <a:ext uri="{FF2B5EF4-FFF2-40B4-BE49-F238E27FC236}">
                <a16:creationId xmlns:a16="http://schemas.microsoft.com/office/drawing/2014/main" id="{04B5DCB4-035C-4D74-991D-12895E96E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244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0EAFF9F-0680-432B-BEAA-E1F6F0783D0C}"/>
              </a:ext>
            </a:extLst>
          </p:cNvPr>
          <p:cNvSpPr>
            <a:spLocks noGrp="1"/>
          </p:cNvSpPr>
          <p:nvPr>
            <p:ph type="title"/>
          </p:nvPr>
        </p:nvSpPr>
        <p:spPr>
          <a:xfrm>
            <a:off x="480059" y="2053641"/>
            <a:ext cx="275187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SassoonPrimaryInfant" pitchFamily="2" charset="0"/>
                <a:cs typeface="+mj-cs"/>
              </a:rPr>
              <a:t>Top tips for talking to your child…</a:t>
            </a:r>
          </a:p>
        </p:txBody>
      </p:sp>
      <p:sp>
        <p:nvSpPr>
          <p:cNvPr id="3" name="Content Placeholder 2">
            <a:extLst>
              <a:ext uri="{FF2B5EF4-FFF2-40B4-BE49-F238E27FC236}">
                <a16:creationId xmlns:a16="http://schemas.microsoft.com/office/drawing/2014/main" id="{064054E9-66E8-4B03-AA1A-DDBB8853B573}"/>
              </a:ext>
            </a:extLst>
          </p:cNvPr>
          <p:cNvSpPr>
            <a:spLocks noGrp="1"/>
          </p:cNvSpPr>
          <p:nvPr>
            <p:ph type="subTitle" idx="1"/>
          </p:nvPr>
        </p:nvSpPr>
        <p:spPr>
          <a:xfrm>
            <a:off x="4567930" y="801866"/>
            <a:ext cx="3979563" cy="5230634"/>
          </a:xfrm>
        </p:spPr>
        <p:txBody>
          <a:bodyPr vert="horz" lIns="91440" tIns="45720" rIns="91440" bIns="45720" rtlCol="0" anchor="ctr">
            <a:normAutofit/>
          </a:bodyPr>
          <a:lstStyle/>
          <a:p>
            <a:pPr algn="ctr" defTabSz="914400">
              <a:lnSpc>
                <a:spcPct val="90000"/>
              </a:lnSpc>
            </a:pPr>
            <a:r>
              <a:rPr lang="en-US" sz="3200" dirty="0">
                <a:solidFill>
                  <a:srgbClr val="000000"/>
                </a:solidFill>
                <a:latin typeface="SassoonPrimaryInfant" pitchFamily="2" charset="0"/>
                <a:cs typeface="+mn-cs"/>
              </a:rPr>
              <a:t>Use everyday opportunities</a:t>
            </a:r>
          </a:p>
          <a:p>
            <a:pPr algn="ctr" defTabSz="914400">
              <a:lnSpc>
                <a:spcPct val="90000"/>
              </a:lnSpc>
            </a:pPr>
            <a:endParaRPr lang="en-US" sz="3200" dirty="0">
              <a:solidFill>
                <a:srgbClr val="000000"/>
              </a:solidFill>
              <a:latin typeface="SassoonPrimaryInfant" pitchFamily="2" charset="0"/>
              <a:cs typeface="+mn-cs"/>
            </a:endParaRPr>
          </a:p>
          <a:p>
            <a:pPr algn="ctr" defTabSz="914400">
              <a:lnSpc>
                <a:spcPct val="90000"/>
              </a:lnSpc>
            </a:pPr>
            <a:r>
              <a:rPr lang="en-US" sz="3200" dirty="0">
                <a:solidFill>
                  <a:srgbClr val="000000"/>
                </a:solidFill>
                <a:latin typeface="SassoonPrimaryInfant" pitchFamily="2" charset="0"/>
                <a:cs typeface="+mn-cs"/>
              </a:rPr>
              <a:t>Be calm and relaxed</a:t>
            </a:r>
          </a:p>
          <a:p>
            <a:pPr algn="ctr" defTabSz="914400">
              <a:lnSpc>
                <a:spcPct val="90000"/>
              </a:lnSpc>
            </a:pPr>
            <a:endParaRPr lang="en-US" sz="3200" dirty="0">
              <a:solidFill>
                <a:srgbClr val="000000"/>
              </a:solidFill>
              <a:latin typeface="SassoonPrimaryInfant" pitchFamily="2" charset="0"/>
              <a:cs typeface="+mn-cs"/>
            </a:endParaRPr>
          </a:p>
          <a:p>
            <a:pPr algn="ctr" defTabSz="914400">
              <a:lnSpc>
                <a:spcPct val="90000"/>
              </a:lnSpc>
            </a:pPr>
            <a:r>
              <a:rPr lang="en-US" sz="3200" dirty="0">
                <a:solidFill>
                  <a:srgbClr val="000000"/>
                </a:solidFill>
                <a:latin typeface="SassoonPrimaryInfant" pitchFamily="2" charset="0"/>
                <a:cs typeface="+mn-cs"/>
              </a:rPr>
              <a:t>Really listen</a:t>
            </a:r>
          </a:p>
          <a:p>
            <a:pPr indent="-228600" defTabSz="914400">
              <a:lnSpc>
                <a:spcPct val="90000"/>
              </a:lnSpc>
              <a:buFont typeface="Arial" panose="020B0604020202020204" pitchFamily="34" charset="0"/>
              <a:buChar char="•"/>
            </a:pPr>
            <a:endParaRPr lang="en-US" sz="2100" dirty="0">
              <a:solidFill>
                <a:srgbClr val="000000"/>
              </a:solidFill>
              <a:latin typeface="+mn-lt"/>
              <a:cs typeface="+mn-cs"/>
            </a:endParaRPr>
          </a:p>
        </p:txBody>
      </p:sp>
      <p:pic>
        <p:nvPicPr>
          <p:cNvPr id="4" name="Recorded Sound">
            <a:hlinkClick r:id="" action="ppaction://media"/>
            <a:extLst>
              <a:ext uri="{FF2B5EF4-FFF2-40B4-BE49-F238E27FC236}">
                <a16:creationId xmlns:a16="http://schemas.microsoft.com/office/drawing/2014/main" id="{2F607315-E4F2-4B82-A48C-E72E2D691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039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CA05754-F996-4B91-BCE9-3F895397C256}"/>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defTabSz="914400">
              <a:lnSpc>
                <a:spcPct val="90000"/>
              </a:lnSpc>
            </a:pPr>
            <a:r>
              <a:rPr lang="en-US" sz="2000" kern="1200" dirty="0">
                <a:solidFill>
                  <a:srgbClr val="FFFFFF"/>
                </a:solidFill>
                <a:latin typeface="SassoonPrimaryInfant" pitchFamily="2" charset="0"/>
                <a:cs typeface="+mj-cs"/>
              </a:rPr>
              <a:t>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a:t>
            </a:r>
            <a:br>
              <a:rPr lang="en-US" sz="2000" kern="1200" dirty="0">
                <a:solidFill>
                  <a:srgbClr val="FFFFFF"/>
                </a:solidFill>
                <a:latin typeface="SassoonPrimaryInfant" pitchFamily="2" charset="0"/>
                <a:cs typeface="+mj-cs"/>
              </a:rPr>
            </a:br>
            <a:endParaRPr lang="en-US" sz="2000" kern="1200" dirty="0">
              <a:solidFill>
                <a:srgbClr val="FFFFFF"/>
              </a:solidFill>
              <a:latin typeface="SassoonPrimaryInfant" pitchFamily="2" charset="0"/>
              <a:cs typeface="+mj-cs"/>
            </a:endParaRPr>
          </a:p>
        </p:txBody>
      </p:sp>
      <p:pic>
        <p:nvPicPr>
          <p:cNvPr id="8" name="Content Placeholder 7">
            <a:extLst>
              <a:ext uri="{FF2B5EF4-FFF2-40B4-BE49-F238E27FC236}">
                <a16:creationId xmlns:a16="http://schemas.microsoft.com/office/drawing/2014/main" id="{8E19386E-F083-45B7-81A1-A4D47AC53DC8}"/>
              </a:ext>
            </a:extLst>
          </p:cNvPr>
          <p:cNvPicPr>
            <a:picLocks noGrp="1" noChangeAspect="1"/>
          </p:cNvPicPr>
          <p:nvPr>
            <p:ph idx="1"/>
          </p:nvPr>
        </p:nvPicPr>
        <p:blipFill>
          <a:blip r:embed="rId4"/>
          <a:stretch>
            <a:fillRect/>
          </a:stretch>
        </p:blipFill>
        <p:spPr>
          <a:xfrm>
            <a:off x="3865366" y="1693336"/>
            <a:ext cx="4915159" cy="3479269"/>
          </a:xfrm>
          <a:prstGeom prst="rect">
            <a:avLst/>
          </a:prstGeom>
        </p:spPr>
      </p:pic>
      <p:pic>
        <p:nvPicPr>
          <p:cNvPr id="2" name="Recorded Sound">
            <a:hlinkClick r:id="" action="ppaction://media"/>
            <a:extLst>
              <a:ext uri="{FF2B5EF4-FFF2-40B4-BE49-F238E27FC236}">
                <a16:creationId xmlns:a16="http://schemas.microsoft.com/office/drawing/2014/main" id="{6B21F028-A3D5-4AA8-8DC9-51D65C0EFE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318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B5768-EE75-4482-9C9E-79DCE80D5765}"/>
              </a:ext>
            </a:extLst>
          </p:cNvPr>
          <p:cNvSpPr>
            <a:spLocks noGrp="1"/>
          </p:cNvSpPr>
          <p:nvPr>
            <p:ph type="title"/>
          </p:nvPr>
        </p:nvSpPr>
        <p:spPr>
          <a:xfrm>
            <a:off x="252663" y="1010951"/>
            <a:ext cx="3249230" cy="4257207"/>
          </a:xfrm>
        </p:spPr>
        <p:txBody>
          <a:bodyPr vert="horz" lIns="91440" tIns="45720" rIns="91440" bIns="45720" rtlCol="0" anchor="b">
            <a:normAutofit fontScale="90000"/>
          </a:bodyPr>
          <a:lstStyle/>
          <a:p>
            <a:r>
              <a:rPr lang="en-GB" sz="1600" b="0" i="0" dirty="0">
                <a:solidFill>
                  <a:schemeClr val="bg1"/>
                </a:solidFill>
                <a:effectLst/>
                <a:latin typeface="SassoonPrimaryInfant" pitchFamily="2" charset="0"/>
              </a:rPr>
              <a:t>Support line numbers </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NHS Direct—111</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Childline—0800 1111 (free)</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NSPCC—0808 800 5000 (</a:t>
            </a:r>
            <a:r>
              <a:rPr lang="en-GB" sz="1600" b="0" i="0" dirty="0">
                <a:solidFill>
                  <a:schemeClr val="bg1"/>
                </a:solidFill>
                <a:effectLst/>
                <a:latin typeface="SassoonPrimaryInfant" pitchFamily="2" charset="0"/>
                <a:hlinkClick r:id="rId3">
                  <a:extLst>
                    <a:ext uri="{A12FA001-AC4F-418D-AE19-62706E023703}">
                      <ahyp:hlinkClr xmlns:ahyp="http://schemas.microsoft.com/office/drawing/2018/hyperlinkcolor" val="tx"/>
                    </a:ext>
                  </a:extLst>
                </a:hlinkClick>
              </a:rPr>
              <a:t>www.nspcc.org.uk</a:t>
            </a:r>
            <a:r>
              <a:rPr lang="en-GB" sz="1600" b="0" i="0" dirty="0">
                <a:solidFill>
                  <a:schemeClr val="bg1"/>
                </a:solidFill>
                <a:effectLst/>
                <a:latin typeface="SassoonPrimaryInfant" pitchFamily="2" charset="0"/>
              </a:rPr>
              <a:t>)</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Just One Number—0300 300 0123</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Young Minds—0800 802 5544 (</a:t>
            </a:r>
            <a:r>
              <a:rPr lang="en-GB" sz="1600" b="0" i="0" dirty="0">
                <a:solidFill>
                  <a:schemeClr val="bg1"/>
                </a:solidFill>
                <a:effectLst/>
                <a:latin typeface="SassoonPrimaryInfant" pitchFamily="2" charset="0"/>
                <a:hlinkClick r:id="rId4">
                  <a:extLst>
                    <a:ext uri="{A12FA001-AC4F-418D-AE19-62706E023703}">
                      <ahyp:hlinkClr xmlns:ahyp="http://schemas.microsoft.com/office/drawing/2018/hyperlinkcolor" val="tx"/>
                    </a:ext>
                  </a:extLst>
                </a:hlinkClick>
              </a:rPr>
              <a:t>www.youngminds.org.uk</a:t>
            </a:r>
            <a:r>
              <a:rPr lang="en-GB" sz="1600" b="0" i="0" dirty="0">
                <a:solidFill>
                  <a:schemeClr val="bg1"/>
                </a:solidFill>
                <a:effectLst/>
                <a:latin typeface="SassoonPrimaryInfant" pitchFamily="2" charset="0"/>
              </a:rPr>
              <a:t>) Citizen Advice Service Main Number - 0344 111444 </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Citizen Advice Service in The Forum—0800 144 8848 </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Age UK Norwich—01603 496333</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MAP (under 25s, near Theatre Royal) - 01603 766994 </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Oak Grove Money Advice—01603 403388</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Kings Money Advice—0800 970 9875</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National </a:t>
            </a:r>
            <a:r>
              <a:rPr lang="en-GB" sz="1600" b="0" i="0" dirty="0" err="1">
                <a:solidFill>
                  <a:schemeClr val="bg1"/>
                </a:solidFill>
                <a:effectLst/>
                <a:latin typeface="SassoonPrimaryInfant" pitchFamily="2" charset="0"/>
              </a:rPr>
              <a:t>Debtline</a:t>
            </a:r>
            <a:r>
              <a:rPr lang="en-GB" sz="1600" b="0" i="0" dirty="0">
                <a:solidFill>
                  <a:schemeClr val="bg1"/>
                </a:solidFill>
                <a:effectLst/>
                <a:latin typeface="SassoonPrimaryInfant" pitchFamily="2" charset="0"/>
              </a:rPr>
              <a:t>—0808 808 4000</a:t>
            </a:r>
            <a:br>
              <a:rPr lang="en-GB" sz="1600" b="0" i="0" dirty="0">
                <a:solidFill>
                  <a:schemeClr val="bg1"/>
                </a:solidFill>
                <a:effectLst/>
                <a:latin typeface="SassoonPrimaryInfant" pitchFamily="2" charset="0"/>
              </a:rPr>
            </a:br>
            <a:r>
              <a:rPr lang="en-GB" sz="1600" b="0" i="0" dirty="0">
                <a:solidFill>
                  <a:schemeClr val="bg1"/>
                </a:solidFill>
                <a:effectLst/>
                <a:latin typeface="SassoonPrimaryInfant" pitchFamily="2" charset="0"/>
              </a:rPr>
              <a:t>Change, Live, Grow (Addiction Advice Service) - 01603 514096</a:t>
            </a:r>
            <a:br>
              <a:rPr lang="en-GB" sz="1600" b="0" i="0" dirty="0">
                <a:solidFill>
                  <a:srgbClr val="050505"/>
                </a:solidFill>
                <a:effectLst/>
                <a:latin typeface="inherit"/>
              </a:rPr>
            </a:br>
            <a:endParaRPr lang="en-US" sz="2900" kern="1200" dirty="0">
              <a:solidFill>
                <a:srgbClr val="FFFFFF"/>
              </a:solidFill>
              <a:latin typeface="SassoonPrimaryInfant" pitchFamily="2" charset="0"/>
              <a:cs typeface="+mj-cs"/>
            </a:endParaRPr>
          </a:p>
        </p:txBody>
      </p:sp>
      <p:cxnSp>
        <p:nvCxnSpPr>
          <p:cNvPr id="14"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1">
            <a:extLst>
              <a:ext uri="{FF2B5EF4-FFF2-40B4-BE49-F238E27FC236}">
                <a16:creationId xmlns:a16="http://schemas.microsoft.com/office/drawing/2014/main" id="{134B20E1-3757-451A-BDAC-429144E42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190" y="865891"/>
            <a:ext cx="3761290" cy="4027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547936-3598-4D0C-8816-577CB5A64ADA}"/>
              </a:ext>
            </a:extLst>
          </p:cNvPr>
          <p:cNvSpPr txBox="1"/>
          <p:nvPr/>
        </p:nvSpPr>
        <p:spPr>
          <a:xfrm>
            <a:off x="4175760" y="5344160"/>
            <a:ext cx="4236720" cy="369332"/>
          </a:xfrm>
          <a:prstGeom prst="rect">
            <a:avLst/>
          </a:prstGeom>
          <a:noFill/>
        </p:spPr>
        <p:txBody>
          <a:bodyPr wrap="square" rtlCol="0">
            <a:spAutoFit/>
          </a:bodyPr>
          <a:lstStyle/>
          <a:p>
            <a:pPr algn="ctr"/>
            <a:r>
              <a:rPr lang="en-GB" dirty="0">
                <a:latin typeface="SassoonPrimaryInfant" pitchFamily="2" charset="0"/>
              </a:rPr>
              <a:t>We are here to support you &amp; your children</a:t>
            </a:r>
          </a:p>
        </p:txBody>
      </p:sp>
    </p:spTree>
    <p:extLst>
      <p:ext uri="{BB962C8B-B14F-4D97-AF65-F5344CB8AC3E}">
        <p14:creationId xmlns:p14="http://schemas.microsoft.com/office/powerpoint/2010/main" val="1580809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B5768-EE75-4482-9C9E-79DCE80D5765}"/>
              </a:ext>
            </a:extLst>
          </p:cNvPr>
          <p:cNvSpPr>
            <a:spLocks noGrp="1"/>
          </p:cNvSpPr>
          <p:nvPr>
            <p:ph type="title"/>
          </p:nvPr>
        </p:nvSpPr>
        <p:spPr>
          <a:xfrm>
            <a:off x="252663" y="1010951"/>
            <a:ext cx="3249230" cy="4257207"/>
          </a:xfrm>
        </p:spPr>
        <p:txBody>
          <a:bodyPr vert="horz" lIns="91440" tIns="45720" rIns="91440" bIns="45720" rtlCol="0" anchor="b">
            <a:normAutofit/>
          </a:bodyPr>
          <a:lstStyle/>
          <a:p>
            <a:pPr algn="ctr" defTabSz="914400">
              <a:lnSpc>
                <a:spcPct val="90000"/>
              </a:lnSpc>
            </a:pPr>
            <a:r>
              <a:rPr lang="en-US" sz="2900" kern="1200" dirty="0">
                <a:solidFill>
                  <a:srgbClr val="FFFFFF"/>
                </a:solidFill>
                <a:latin typeface="SassoonPrimaryInfant" pitchFamily="2" charset="0"/>
                <a:cs typeface="+mj-cs"/>
              </a:rPr>
              <a:t>If you would like to discuss the RSHE provision further, please email the school office:</a:t>
            </a:r>
            <a:br>
              <a:rPr lang="en-US" sz="2900" kern="1200" dirty="0">
                <a:solidFill>
                  <a:srgbClr val="FFFFFF"/>
                </a:solidFill>
                <a:latin typeface="SassoonPrimaryInfant" pitchFamily="2" charset="0"/>
                <a:cs typeface="+mj-cs"/>
              </a:rPr>
            </a:br>
            <a:r>
              <a:rPr lang="en-US" sz="1800" u="sng" dirty="0">
                <a:solidFill>
                  <a:srgbClr val="464855"/>
                </a:solidFill>
                <a:effectLst/>
                <a:latin typeface="SassoonPrimaryInfant" pitchFamily="2" charset="0"/>
                <a:ea typeface="Times New Roman" panose="02020603050405020304" pitchFamily="18" charset="0"/>
                <a:cs typeface="Calibri" panose="020F0502020204030204" pitchFamily="34" charset="0"/>
                <a:hlinkClick r:id="rId5"/>
              </a:rPr>
              <a:t>office@heartwood.norfolk.sch.uk</a:t>
            </a:r>
            <a:br>
              <a:rPr lang="en-US" sz="1800" u="sng" dirty="0">
                <a:solidFill>
                  <a:srgbClr val="464855"/>
                </a:solidFill>
                <a:effectLst/>
                <a:latin typeface="SassoonPrimaryInfant" pitchFamily="2" charset="0"/>
                <a:ea typeface="Times New Roman" panose="02020603050405020304" pitchFamily="18" charset="0"/>
                <a:cs typeface="Calibri" panose="020F0502020204030204" pitchFamily="34" charset="0"/>
              </a:rPr>
            </a:br>
            <a:br>
              <a:rPr lang="en-US" sz="1800" u="sng" dirty="0">
                <a:solidFill>
                  <a:srgbClr val="464855"/>
                </a:solidFill>
                <a:effectLst/>
                <a:latin typeface="SassoonPrimaryInfant" pitchFamily="2" charset="0"/>
                <a:ea typeface="Times New Roman" panose="02020603050405020304" pitchFamily="18" charset="0"/>
                <a:cs typeface="Calibri" panose="020F0502020204030204" pitchFamily="34" charset="0"/>
              </a:rPr>
            </a:br>
            <a:r>
              <a:rPr lang="en-US" sz="2900" kern="1200" dirty="0">
                <a:solidFill>
                  <a:srgbClr val="FFFFFF"/>
                </a:solidFill>
                <a:latin typeface="SassoonPrimaryInfant" pitchFamily="2" charset="0"/>
                <a:cs typeface="+mj-cs"/>
              </a:rPr>
              <a:t>Miss Wellings</a:t>
            </a:r>
            <a:br>
              <a:rPr lang="en-US" sz="2900" kern="1200" dirty="0">
                <a:solidFill>
                  <a:srgbClr val="FFFFFF"/>
                </a:solidFill>
                <a:latin typeface="SassoonPrimaryInfant" pitchFamily="2" charset="0"/>
                <a:cs typeface="+mj-cs"/>
              </a:rPr>
            </a:br>
            <a:r>
              <a:rPr lang="en-US" sz="2900" kern="1200" dirty="0">
                <a:solidFill>
                  <a:srgbClr val="FFFFFF"/>
                </a:solidFill>
                <a:latin typeface="SassoonPrimaryInfant" pitchFamily="2" charset="0"/>
                <a:cs typeface="+mj-cs"/>
              </a:rPr>
              <a:t>RSHE Lead</a:t>
            </a:r>
            <a:br>
              <a:rPr lang="en-US" sz="2900" kern="1200" dirty="0">
                <a:solidFill>
                  <a:srgbClr val="FFFFFF"/>
                </a:solidFill>
                <a:latin typeface="SassoonPrimaryInfant" pitchFamily="2" charset="0"/>
                <a:cs typeface="+mj-cs"/>
              </a:rPr>
            </a:br>
            <a:endParaRPr lang="en-US" sz="2900" kern="1200" dirty="0">
              <a:solidFill>
                <a:srgbClr val="FFFFFF"/>
              </a:solidFill>
              <a:latin typeface="SassoonPrimaryInfant" pitchFamily="2" charset="0"/>
              <a:cs typeface="+mj-cs"/>
            </a:endParaRPr>
          </a:p>
        </p:txBody>
      </p:sp>
      <p:cxnSp>
        <p:nvCxnSpPr>
          <p:cNvPr id="14"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5F13910-502F-4D5E-A770-D20C26525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5366" y="1943063"/>
            <a:ext cx="4915159" cy="2979815"/>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3" name="Recorded Sound">
            <a:hlinkClick r:id="" action="ppaction://media"/>
            <a:extLst>
              <a:ext uri="{FF2B5EF4-FFF2-40B4-BE49-F238E27FC236}">
                <a16:creationId xmlns:a16="http://schemas.microsoft.com/office/drawing/2014/main" id="{D637D65B-2D5C-4FBD-BF19-E0747AF67D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5664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3CE08F-166C-46E4-8EFE-91093B3CBF12}"/>
              </a:ext>
            </a:extLst>
          </p:cNvPr>
          <p:cNvSpPr>
            <a:spLocks noGrp="1"/>
          </p:cNvSpPr>
          <p:nvPr>
            <p:ph type="title"/>
          </p:nvPr>
        </p:nvSpPr>
        <p:spPr>
          <a:xfrm>
            <a:off x="1107440" y="4033520"/>
            <a:ext cx="7289800" cy="1641605"/>
          </a:xfrm>
        </p:spPr>
        <p:txBody>
          <a:bodyPr vert="horz" lIns="91440" tIns="45720" rIns="91440" bIns="45720" rtlCol="0" anchor="b">
            <a:normAutofit/>
          </a:bodyPr>
          <a:lstStyle/>
          <a:p>
            <a:pPr defTabSz="914400">
              <a:lnSpc>
                <a:spcPct val="90000"/>
              </a:lnSpc>
            </a:pPr>
            <a:r>
              <a:rPr lang="en-US" sz="1600" b="1" i="0" dirty="0">
                <a:effectLst/>
                <a:latin typeface="SassoonPrimaryInfant" pitchFamily="2" charset="0"/>
              </a:rPr>
              <a:t>We aim to provide a safe, nurturing environment and a rich variety of experiences so that all pupils are able to flourish and discover their unique strengths and talents. Our mission is to enable every child to enjoy a life filled with meaning and purpose, underpinned by Christian values, a love of learning and an eagerness to make the world a better place. “Live life in all its fullness” (John 10:10)</a:t>
            </a:r>
            <a:endParaRPr lang="en-US" sz="1600" b="1" dirty="0">
              <a:latin typeface="SassoonPrimaryInfant" pitchFamily="2" charset="0"/>
            </a:endParaRPr>
          </a:p>
        </p:txBody>
      </p:sp>
      <p:sp>
        <p:nvSpPr>
          <p:cNvPr id="11" name="AutoShape 8" descr="Image result for wonder bra advert">
            <a:extLst>
              <a:ext uri="{FF2B5EF4-FFF2-40B4-BE49-F238E27FC236}">
                <a16:creationId xmlns:a16="http://schemas.microsoft.com/office/drawing/2014/main" id="{D02C8546-B600-438C-9A4E-79CC4E9C5BCB}"/>
              </a:ext>
            </a:extLst>
          </p:cNvPr>
          <p:cNvSpPr>
            <a:spLocks noChangeAspect="1" noChangeArrowheads="1"/>
          </p:cNvSpPr>
          <p:nvPr/>
        </p:nvSpPr>
        <p:spPr bwMode="auto">
          <a:xfrm>
            <a:off x="3867448" y="3139680"/>
            <a:ext cx="1409105" cy="5786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GB" sz="1013"/>
          </a:p>
        </p:txBody>
      </p:sp>
      <p:pic>
        <p:nvPicPr>
          <p:cNvPr id="14" name="Picture 1">
            <a:extLst>
              <a:ext uri="{FF2B5EF4-FFF2-40B4-BE49-F238E27FC236}">
                <a16:creationId xmlns:a16="http://schemas.microsoft.com/office/drawing/2014/main" id="{2CA462C8-0EE5-4C56-9727-76138515B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950" y="317251"/>
            <a:ext cx="3761290" cy="402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03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3CE08F-166C-46E4-8EFE-91093B3CBF12}"/>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defTabSz="914400">
              <a:lnSpc>
                <a:spcPct val="90000"/>
              </a:lnSpc>
            </a:pPr>
            <a:r>
              <a:rPr lang="en-US" sz="4200" dirty="0">
                <a:solidFill>
                  <a:srgbClr val="FFFFFF"/>
                </a:solidFill>
                <a:latin typeface="SassoonPrimaryInfant" pitchFamily="2" charset="0"/>
              </a:rPr>
              <a:t>The world has changed…</a:t>
            </a:r>
            <a:endParaRPr lang="en-US" sz="4200" kern="1200" dirty="0">
              <a:solidFill>
                <a:srgbClr val="FFFFFF"/>
              </a:solidFill>
              <a:latin typeface="SassoonPrimaryInfant" pitchFamily="2" charset="0"/>
            </a:endParaRPr>
          </a:p>
        </p:txBody>
      </p:sp>
      <p:cxnSp>
        <p:nvCxnSpPr>
          <p:cNvPr id="75" name="Straight Connector 7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AutoShape 8" descr="Image result for wonder bra advert">
            <a:extLst>
              <a:ext uri="{FF2B5EF4-FFF2-40B4-BE49-F238E27FC236}">
                <a16:creationId xmlns:a16="http://schemas.microsoft.com/office/drawing/2014/main" id="{D02C8546-B600-438C-9A4E-79CC4E9C5BCB}"/>
              </a:ext>
            </a:extLst>
          </p:cNvPr>
          <p:cNvSpPr>
            <a:spLocks noChangeAspect="1" noChangeArrowheads="1"/>
          </p:cNvSpPr>
          <p:nvPr/>
        </p:nvSpPr>
        <p:spPr bwMode="auto">
          <a:xfrm>
            <a:off x="3867448" y="3139680"/>
            <a:ext cx="1409105" cy="5786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GB" sz="1013"/>
          </a:p>
        </p:txBody>
      </p:sp>
      <p:sp>
        <p:nvSpPr>
          <p:cNvPr id="4" name="TextBox 3">
            <a:extLst>
              <a:ext uri="{FF2B5EF4-FFF2-40B4-BE49-F238E27FC236}">
                <a16:creationId xmlns:a16="http://schemas.microsoft.com/office/drawing/2014/main" id="{C5254634-9E8D-43DD-899E-BC95FB3CC363}"/>
              </a:ext>
            </a:extLst>
          </p:cNvPr>
          <p:cNvSpPr txBox="1"/>
          <p:nvPr/>
        </p:nvSpPr>
        <p:spPr>
          <a:xfrm>
            <a:off x="947854" y="892098"/>
            <a:ext cx="7902575" cy="3416320"/>
          </a:xfrm>
          <a:prstGeom prst="rect">
            <a:avLst/>
          </a:prstGeom>
          <a:noFill/>
        </p:spPr>
        <p:txBody>
          <a:bodyPr wrap="square" rtlCol="0">
            <a:spAutoFit/>
          </a:bodyPr>
          <a:lstStyle/>
          <a:p>
            <a:pPr marL="342900" indent="-342900">
              <a:buFont typeface="Wingdings" panose="05000000000000000000" pitchFamily="2" charset="2"/>
              <a:buChar char="§"/>
            </a:pPr>
            <a:r>
              <a:rPr lang="en-GB" sz="2400" dirty="0">
                <a:latin typeface="SassoonPrimaryInfant" pitchFamily="2" charset="0"/>
              </a:rPr>
              <a:t>Internet access to adult content</a:t>
            </a:r>
          </a:p>
          <a:p>
            <a:pPr marL="342900" indent="-342900">
              <a:buFont typeface="Wingdings" panose="05000000000000000000" pitchFamily="2" charset="2"/>
              <a:buChar char="§"/>
            </a:pPr>
            <a:r>
              <a:rPr lang="en-GB" sz="2400" dirty="0">
                <a:latin typeface="SassoonPrimaryInfant" pitchFamily="2" charset="0"/>
              </a:rPr>
              <a:t>Gaming addiction</a:t>
            </a:r>
          </a:p>
          <a:p>
            <a:pPr marL="342900" indent="-342900">
              <a:buFont typeface="Wingdings" panose="05000000000000000000" pitchFamily="2" charset="2"/>
              <a:buChar char="§"/>
            </a:pPr>
            <a:r>
              <a:rPr lang="en-GB" sz="2400" dirty="0">
                <a:latin typeface="SassoonPrimaryInfant" pitchFamily="2" charset="0"/>
              </a:rPr>
              <a:t>Sexualisation of society</a:t>
            </a:r>
          </a:p>
          <a:p>
            <a:pPr marL="342900" indent="-342900">
              <a:buFont typeface="Wingdings" panose="05000000000000000000" pitchFamily="2" charset="2"/>
              <a:buChar char="§"/>
            </a:pPr>
            <a:r>
              <a:rPr lang="en-GB" sz="2400" dirty="0">
                <a:latin typeface="SassoonPrimaryInfant" pitchFamily="2" charset="0"/>
              </a:rPr>
              <a:t>Online bullying </a:t>
            </a:r>
          </a:p>
          <a:p>
            <a:pPr marL="342900" indent="-342900">
              <a:buFont typeface="Wingdings" panose="05000000000000000000" pitchFamily="2" charset="2"/>
              <a:buChar char="§"/>
            </a:pPr>
            <a:r>
              <a:rPr lang="en-GB" sz="2400" dirty="0">
                <a:latin typeface="SassoonPrimaryInfant" pitchFamily="2" charset="0"/>
              </a:rPr>
              <a:t>Online exploitation </a:t>
            </a:r>
          </a:p>
          <a:p>
            <a:pPr marL="342900" indent="-342900">
              <a:buFont typeface="Wingdings" panose="05000000000000000000" pitchFamily="2" charset="2"/>
              <a:buChar char="§"/>
            </a:pPr>
            <a:r>
              <a:rPr lang="en-GB" sz="2400" dirty="0">
                <a:latin typeface="SassoonPrimaryInfant" pitchFamily="2" charset="0"/>
              </a:rPr>
              <a:t>Gangs</a:t>
            </a:r>
          </a:p>
          <a:p>
            <a:pPr marL="342900" indent="-342900">
              <a:buFont typeface="Wingdings" panose="05000000000000000000" pitchFamily="2" charset="2"/>
              <a:buChar char="§"/>
            </a:pPr>
            <a:r>
              <a:rPr lang="en-GB" sz="2400" dirty="0">
                <a:latin typeface="SassoonPrimaryInfant" pitchFamily="2" charset="0"/>
              </a:rPr>
              <a:t>Knife crime</a:t>
            </a:r>
          </a:p>
          <a:p>
            <a:pPr marL="342900" indent="-342900">
              <a:buFont typeface="Wingdings" panose="05000000000000000000" pitchFamily="2" charset="2"/>
              <a:buChar char="§"/>
            </a:pPr>
            <a:r>
              <a:rPr lang="en-GB" sz="2400" dirty="0">
                <a:latin typeface="SassoonPrimaryInfant" pitchFamily="2" charset="0"/>
              </a:rPr>
              <a:t>Extremism</a:t>
            </a:r>
          </a:p>
          <a:p>
            <a:pPr marL="342900" indent="-342900">
              <a:buFont typeface="Wingdings" panose="05000000000000000000" pitchFamily="2" charset="2"/>
              <a:buChar char="§"/>
            </a:pPr>
            <a:r>
              <a:rPr lang="en-GB" sz="2400" dirty="0">
                <a:latin typeface="SassoonPrimaryInfant" pitchFamily="2" charset="0"/>
              </a:rPr>
              <a:t>Fake news</a:t>
            </a:r>
          </a:p>
        </p:txBody>
      </p:sp>
      <p:pic>
        <p:nvPicPr>
          <p:cNvPr id="6" name="Recorded Sound">
            <a:hlinkClick r:id="" action="ppaction://media"/>
            <a:extLst>
              <a:ext uri="{FF2B5EF4-FFF2-40B4-BE49-F238E27FC236}">
                <a16:creationId xmlns:a16="http://schemas.microsoft.com/office/drawing/2014/main" id="{E49FE103-D277-447A-9AE4-AECA7D01F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1664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83711-B24F-4E65-966E-F13491FD9E03}"/>
              </a:ext>
            </a:extLst>
          </p:cNvPr>
          <p:cNvPicPr>
            <a:picLocks noChangeAspect="1"/>
          </p:cNvPicPr>
          <p:nvPr/>
        </p:nvPicPr>
        <p:blipFill rotWithShape="1">
          <a:blip r:embed="rId5"/>
          <a:srcRect l="22858" r="9525"/>
          <a:stretch/>
        </p:blipFill>
        <p:spPr>
          <a:xfrm>
            <a:off x="20" y="10"/>
            <a:ext cx="3477914" cy="6857990"/>
          </a:xfrm>
          <a:prstGeom prst="rect">
            <a:avLst/>
          </a:prstGeom>
        </p:spPr>
      </p:pic>
      <p:sp>
        <p:nvSpPr>
          <p:cNvPr id="14"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477935" y="0"/>
            <a:ext cx="566606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B3604D-3E0A-4459-BEE7-A4F436D99137}"/>
              </a:ext>
            </a:extLst>
          </p:cNvPr>
          <p:cNvSpPr>
            <a:spLocks noGrp="1"/>
          </p:cNvSpPr>
          <p:nvPr>
            <p:ph type="title"/>
          </p:nvPr>
        </p:nvSpPr>
        <p:spPr>
          <a:xfrm>
            <a:off x="3957996" y="640082"/>
            <a:ext cx="4705943" cy="3351602"/>
          </a:xfrm>
        </p:spPr>
        <p:txBody>
          <a:bodyPr vert="horz" lIns="91440" tIns="45720" rIns="91440" bIns="45720" rtlCol="0" anchor="b">
            <a:normAutofit/>
          </a:bodyPr>
          <a:lstStyle/>
          <a:p>
            <a:pPr defTabSz="914400">
              <a:lnSpc>
                <a:spcPct val="90000"/>
              </a:lnSpc>
            </a:pPr>
            <a:r>
              <a:rPr lang="en-US" sz="6000" b="1" dirty="0">
                <a:solidFill>
                  <a:schemeClr val="bg1"/>
                </a:solidFill>
                <a:latin typeface="SassoonPrimaryInfant" pitchFamily="2" charset="0"/>
                <a:cs typeface="+mj-cs"/>
              </a:rPr>
              <a:t>Secretary of State Foreword</a:t>
            </a:r>
          </a:p>
        </p:txBody>
      </p:sp>
      <p:sp>
        <p:nvSpPr>
          <p:cNvPr id="3" name="Subtitle 2">
            <a:extLst>
              <a:ext uri="{FF2B5EF4-FFF2-40B4-BE49-F238E27FC236}">
                <a16:creationId xmlns:a16="http://schemas.microsoft.com/office/drawing/2014/main" id="{43AD605D-25D2-49B5-B5AF-7531CA2EC7A4}"/>
              </a:ext>
            </a:extLst>
          </p:cNvPr>
          <p:cNvSpPr>
            <a:spLocks noGrp="1"/>
          </p:cNvSpPr>
          <p:nvPr>
            <p:ph type="subTitle" idx="1"/>
          </p:nvPr>
        </p:nvSpPr>
        <p:spPr>
          <a:xfrm>
            <a:off x="3957995" y="4156276"/>
            <a:ext cx="4705944" cy="2061645"/>
          </a:xfrm>
        </p:spPr>
        <p:txBody>
          <a:bodyPr vert="horz" lIns="91440" tIns="45720" rIns="91440" bIns="45720" rtlCol="0">
            <a:normAutofit/>
          </a:bodyPr>
          <a:lstStyle/>
          <a:p>
            <a:pPr defTabSz="914400">
              <a:lnSpc>
                <a:spcPct val="90000"/>
              </a:lnSpc>
              <a:spcBef>
                <a:spcPts val="1000"/>
              </a:spcBef>
            </a:pPr>
            <a:r>
              <a:rPr lang="en-US" sz="1700" dirty="0">
                <a:solidFill>
                  <a:schemeClr val="bg1"/>
                </a:solidFill>
                <a:latin typeface="SassoonPrimaryInfant" pitchFamily="2" charset="0"/>
                <a:cs typeface="+mn-cs"/>
              </a:rPr>
              <a:t>“Today’s children and young people are growing up in an increasingly complex world and living their lives seamlessly on and offline. This presents many positive and exciting opportunities, but also challenges and risks. In this environment children and young people need to know how to manage their academic, personal and social lives in a positive way”.</a:t>
            </a:r>
          </a:p>
          <a:p>
            <a:pPr defTabSz="914400">
              <a:lnSpc>
                <a:spcPct val="90000"/>
              </a:lnSpc>
              <a:spcBef>
                <a:spcPts val="1000"/>
              </a:spcBef>
            </a:pPr>
            <a:endParaRPr lang="en-US" sz="1700" dirty="0">
              <a:solidFill>
                <a:schemeClr val="bg1"/>
              </a:solidFill>
              <a:latin typeface="+mn-lt"/>
              <a:cs typeface="+mn-cs"/>
            </a:endParaRPr>
          </a:p>
        </p:txBody>
      </p:sp>
      <p:pic>
        <p:nvPicPr>
          <p:cNvPr id="4" name="Recorded Sound">
            <a:hlinkClick r:id="" action="ppaction://media"/>
            <a:extLst>
              <a:ext uri="{FF2B5EF4-FFF2-40B4-BE49-F238E27FC236}">
                <a16:creationId xmlns:a16="http://schemas.microsoft.com/office/drawing/2014/main" id="{480639FD-8DFF-4995-BA10-14389DC6D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713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9F8CB0-B516-4712-8473-6CFC90F78916}"/>
              </a:ext>
            </a:extLst>
          </p:cNvPr>
          <p:cNvSpPr>
            <a:spLocks noGrp="1"/>
          </p:cNvSpPr>
          <p:nvPr>
            <p:ph type="title"/>
          </p:nvPr>
        </p:nvSpPr>
        <p:spPr>
          <a:xfrm>
            <a:off x="1385888" y="688267"/>
            <a:ext cx="6858000" cy="1600818"/>
          </a:xfrm>
        </p:spPr>
        <p:txBody>
          <a:bodyPr vert="horz" lIns="91440" tIns="45720" rIns="91440" bIns="45720" rtlCol="0" anchor="b">
            <a:normAutofit/>
          </a:bodyPr>
          <a:lstStyle/>
          <a:p>
            <a:pPr algn="ctr" defTabSz="914400">
              <a:lnSpc>
                <a:spcPct val="90000"/>
              </a:lnSpc>
            </a:pPr>
            <a:r>
              <a:rPr lang="en-US" sz="5000" kern="1200" dirty="0">
                <a:solidFill>
                  <a:schemeClr val="tx1"/>
                </a:solidFill>
                <a:latin typeface="SassoonPrimaryInfant" pitchFamily="2" charset="0"/>
                <a:cs typeface="+mj-cs"/>
              </a:rPr>
              <a:t>Our school vision for RSHE is….</a:t>
            </a:r>
          </a:p>
        </p:txBody>
      </p:sp>
      <p:sp>
        <p:nvSpPr>
          <p:cNvPr id="3" name="Subtitle 2">
            <a:extLst>
              <a:ext uri="{FF2B5EF4-FFF2-40B4-BE49-F238E27FC236}">
                <a16:creationId xmlns:a16="http://schemas.microsoft.com/office/drawing/2014/main" id="{93667754-2813-4F2A-9102-FE810C181ADE}"/>
              </a:ext>
            </a:extLst>
          </p:cNvPr>
          <p:cNvSpPr>
            <a:spLocks noGrp="1"/>
          </p:cNvSpPr>
          <p:nvPr>
            <p:ph type="subTitle" idx="1"/>
          </p:nvPr>
        </p:nvSpPr>
        <p:spPr>
          <a:xfrm>
            <a:off x="723015" y="2811857"/>
            <a:ext cx="7825562" cy="2972255"/>
          </a:xfrm>
        </p:spPr>
        <p:txBody>
          <a:bodyPr vert="horz" lIns="91440" tIns="45720" rIns="91440" bIns="45720" rtlCol="0">
            <a:normAutofit fontScale="55000" lnSpcReduction="20000"/>
          </a:bodyPr>
          <a:lstStyle/>
          <a:p>
            <a:pPr algn="ctr" defTabSz="914400">
              <a:lnSpc>
                <a:spcPct val="90000"/>
              </a:lnSpc>
              <a:spcBef>
                <a:spcPts val="1000"/>
              </a:spcBef>
            </a:pPr>
            <a:r>
              <a:rPr lang="en-GB" sz="3600" dirty="0">
                <a:solidFill>
                  <a:schemeClr val="tx1"/>
                </a:solidFill>
                <a:effectLst/>
                <a:latin typeface="SassoonPrimaryInfant" pitchFamily="2" charset="0"/>
              </a:rPr>
              <a:t>We aim to provide a safe, nurturing environment and a rich variety of experiences so that all pupils are able to flourish and discover their unique strengths and talents. Our mission is to enable every child to enjoy a life filled with meaning and purpose, underpinned by Christian values, a love of learning and an eagerness to make the world a better place. “Live life in all its fullness” (John 10:10)</a:t>
            </a:r>
          </a:p>
          <a:p>
            <a:pPr algn="ctr" defTabSz="914400">
              <a:lnSpc>
                <a:spcPct val="90000"/>
              </a:lnSpc>
              <a:spcBef>
                <a:spcPts val="1000"/>
              </a:spcBef>
            </a:pPr>
            <a:endParaRPr lang="en-US" sz="2400" kern="1200" dirty="0">
              <a:solidFill>
                <a:schemeClr val="tx1"/>
              </a:solidFill>
              <a:latin typeface="SassoonPrimaryInfant" pitchFamily="2" charset="0"/>
              <a:cs typeface="+mn-cs"/>
            </a:endParaRPr>
          </a:p>
          <a:p>
            <a:pPr algn="ctr" defTabSz="914400">
              <a:lnSpc>
                <a:spcPct val="90000"/>
              </a:lnSpc>
              <a:spcBef>
                <a:spcPts val="1000"/>
              </a:spcBef>
            </a:pPr>
            <a:r>
              <a:rPr lang="en-GB" sz="3700" dirty="0">
                <a:solidFill>
                  <a:schemeClr val="tx1"/>
                </a:solidFill>
                <a:latin typeface="SassoonPrimaryInfant" pitchFamily="2" charset="0"/>
              </a:rPr>
              <a:t>Our vision statement reflects a passionate commitment to learning and recognition of the uniqueness of individual learners.  It is driven by our desire to offer the best possible education for our pupils in partnership with parents, the Church and the local community.</a:t>
            </a:r>
            <a:endParaRPr lang="en-US" sz="3700" dirty="0">
              <a:solidFill>
                <a:schemeClr val="tx1"/>
              </a:solidFill>
              <a:latin typeface="SassoonPrimaryInfant" pitchFamily="2" charset="0"/>
            </a:endParaRP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DE4669ED-CDF3-4823-8DEC-92EF6F2DB3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852372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7F6B02-6516-4148-B701-F2BD18510D69}"/>
              </a:ext>
            </a:extLst>
          </p:cNvPr>
          <p:cNvSpPr>
            <a:spLocks noGrp="1"/>
          </p:cNvSpPr>
          <p:nvPr>
            <p:ph type="title"/>
          </p:nvPr>
        </p:nvSpPr>
        <p:spPr>
          <a:xfrm>
            <a:off x="720075" y="978102"/>
            <a:ext cx="7941325" cy="1062644"/>
          </a:xfrm>
        </p:spPr>
        <p:txBody>
          <a:bodyPr vert="horz" lIns="91440" tIns="45720" rIns="91440" bIns="45720" rtlCol="0" anchor="b">
            <a:normAutofit/>
          </a:bodyPr>
          <a:lstStyle/>
          <a:p>
            <a:pPr defTabSz="914400">
              <a:lnSpc>
                <a:spcPct val="90000"/>
              </a:lnSpc>
            </a:pPr>
            <a:r>
              <a:rPr lang="en-US" sz="3400" b="1" kern="1200" dirty="0">
                <a:solidFill>
                  <a:schemeClr val="tx1"/>
                </a:solidFill>
                <a:latin typeface="SassoonPrimaryInfant" pitchFamily="2" charset="0"/>
                <a:cs typeface="+mj-cs"/>
              </a:rPr>
              <a:t>PRIMARY RELATIONSHIPS EDUCATION </a:t>
            </a:r>
            <a:br>
              <a:rPr lang="en-US" sz="3400" b="1" kern="1200" dirty="0">
                <a:solidFill>
                  <a:schemeClr val="tx1"/>
                </a:solidFill>
                <a:latin typeface="SassoonPrimaryInfant" pitchFamily="2" charset="0"/>
                <a:cs typeface="+mj-cs"/>
              </a:rPr>
            </a:br>
            <a:r>
              <a:rPr lang="en-US" sz="3400" b="1" kern="1200" dirty="0">
                <a:solidFill>
                  <a:schemeClr val="tx1"/>
                </a:solidFill>
                <a:latin typeface="SassoonPrimaryInfant" pitchFamily="2" charset="0"/>
                <a:cs typeface="+mj-cs"/>
              </a:rPr>
              <a:t>Schools will be required to teach…</a:t>
            </a:r>
          </a:p>
        </p:txBody>
      </p:sp>
      <p:cxnSp>
        <p:nvCxnSpPr>
          <p:cNvPr id="31" name="Straight Connector 26">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Classroom">
            <a:extLst>
              <a:ext uri="{FF2B5EF4-FFF2-40B4-BE49-F238E27FC236}">
                <a16:creationId xmlns:a16="http://schemas.microsoft.com/office/drawing/2014/main" id="{7FB2501A-B80C-4598-8859-A2EAA4920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517" y="2811104"/>
            <a:ext cx="2524860" cy="2524860"/>
          </a:xfrm>
          <a:prstGeom prst="rect">
            <a:avLst/>
          </a:prstGeom>
        </p:spPr>
      </p:pic>
      <p:sp>
        <p:nvSpPr>
          <p:cNvPr id="3" name="Content Placeholder 2">
            <a:extLst>
              <a:ext uri="{FF2B5EF4-FFF2-40B4-BE49-F238E27FC236}">
                <a16:creationId xmlns:a16="http://schemas.microsoft.com/office/drawing/2014/main" id="{1E81D366-7F8D-4256-B64E-7E5AD4B0E6E6}"/>
              </a:ext>
            </a:extLst>
          </p:cNvPr>
          <p:cNvSpPr>
            <a:spLocks noGrp="1"/>
          </p:cNvSpPr>
          <p:nvPr>
            <p:ph type="subTitle" idx="1"/>
          </p:nvPr>
        </p:nvSpPr>
        <p:spPr>
          <a:xfrm>
            <a:off x="3716515" y="2682433"/>
            <a:ext cx="4711627" cy="321574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100" dirty="0">
                <a:solidFill>
                  <a:schemeClr val="tx1"/>
                </a:solidFill>
                <a:latin typeface="SassoonPrimaryInfant" pitchFamily="2" charset="0"/>
                <a:cs typeface="+mn-cs"/>
              </a:rPr>
              <a:t>Families and people who care for me </a:t>
            </a:r>
          </a:p>
          <a:p>
            <a:pPr indent="-228600" defTabSz="914400">
              <a:lnSpc>
                <a:spcPct val="90000"/>
              </a:lnSpc>
              <a:buFont typeface="Arial" panose="020B0604020202020204" pitchFamily="34" charset="0"/>
              <a:buChar char="•"/>
            </a:pPr>
            <a:r>
              <a:rPr lang="en-US" sz="2100" dirty="0">
                <a:solidFill>
                  <a:schemeClr val="tx1"/>
                </a:solidFill>
                <a:latin typeface="SassoonPrimaryInfant" pitchFamily="2" charset="0"/>
                <a:cs typeface="+mn-cs"/>
              </a:rPr>
              <a:t>Caring friendships</a:t>
            </a:r>
          </a:p>
          <a:p>
            <a:pPr indent="-228600" defTabSz="914400">
              <a:lnSpc>
                <a:spcPct val="90000"/>
              </a:lnSpc>
              <a:buFont typeface="Arial" panose="020B0604020202020204" pitchFamily="34" charset="0"/>
              <a:buChar char="•"/>
            </a:pPr>
            <a:r>
              <a:rPr lang="en-US" sz="2100" dirty="0">
                <a:solidFill>
                  <a:schemeClr val="tx1"/>
                </a:solidFill>
                <a:latin typeface="SassoonPrimaryInfant" pitchFamily="2" charset="0"/>
                <a:cs typeface="+mn-cs"/>
              </a:rPr>
              <a:t>Respectful relationships </a:t>
            </a:r>
          </a:p>
          <a:p>
            <a:pPr indent="-228600" defTabSz="914400">
              <a:lnSpc>
                <a:spcPct val="90000"/>
              </a:lnSpc>
              <a:buFont typeface="Arial" panose="020B0604020202020204" pitchFamily="34" charset="0"/>
              <a:buChar char="•"/>
            </a:pPr>
            <a:r>
              <a:rPr lang="en-US" sz="2100" dirty="0">
                <a:solidFill>
                  <a:schemeClr val="tx1"/>
                </a:solidFill>
                <a:latin typeface="SassoonPrimaryInfant" pitchFamily="2" charset="0"/>
                <a:cs typeface="+mn-cs"/>
              </a:rPr>
              <a:t>Online relationships</a:t>
            </a:r>
          </a:p>
          <a:p>
            <a:pPr indent="-228600" defTabSz="914400">
              <a:lnSpc>
                <a:spcPct val="90000"/>
              </a:lnSpc>
              <a:buFont typeface="Arial" panose="020B0604020202020204" pitchFamily="34" charset="0"/>
              <a:buChar char="•"/>
            </a:pPr>
            <a:r>
              <a:rPr lang="en-US" sz="2100" dirty="0">
                <a:solidFill>
                  <a:schemeClr val="tx1"/>
                </a:solidFill>
                <a:latin typeface="SassoonPrimaryInfant" pitchFamily="2" charset="0"/>
                <a:cs typeface="+mn-cs"/>
              </a:rPr>
              <a:t>Being safe </a:t>
            </a:r>
          </a:p>
          <a:p>
            <a:pPr indent="-228600" defTabSz="914400">
              <a:lnSpc>
                <a:spcPct val="90000"/>
              </a:lnSpc>
              <a:buFont typeface="Arial" panose="020B0604020202020204" pitchFamily="34" charset="0"/>
              <a:buChar char="•"/>
            </a:pPr>
            <a:endParaRPr lang="en-US" sz="2100" dirty="0">
              <a:solidFill>
                <a:schemeClr val="tx1"/>
              </a:solidFill>
              <a:latin typeface="+mn-lt"/>
              <a:cs typeface="+mn-cs"/>
            </a:endParaRPr>
          </a:p>
        </p:txBody>
      </p:sp>
      <p:pic>
        <p:nvPicPr>
          <p:cNvPr id="5" name="Recorded Sound">
            <a:hlinkClick r:id="" action="ppaction://media"/>
            <a:extLst>
              <a:ext uri="{FF2B5EF4-FFF2-40B4-BE49-F238E27FC236}">
                <a16:creationId xmlns:a16="http://schemas.microsoft.com/office/drawing/2014/main" id="{D8F7A024-BB8C-4153-8B78-FD43D25BEF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546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7D11F627-5D14-4A0E-BEBB-50ABC94D5933}"/>
              </a:ext>
            </a:extLst>
          </p:cNvPr>
          <p:cNvSpPr>
            <a:spLocks noGrp="1"/>
          </p:cNvSpPr>
          <p:nvPr>
            <p:ph type="title"/>
          </p:nvPr>
        </p:nvSpPr>
        <p:spPr>
          <a:xfrm>
            <a:off x="647271" y="1012004"/>
            <a:ext cx="2562119" cy="4795408"/>
          </a:xfrm>
        </p:spPr>
        <p:txBody>
          <a:bodyPr>
            <a:normAutofit fontScale="90000"/>
          </a:bodyPr>
          <a:lstStyle/>
          <a:p>
            <a:r>
              <a:rPr lang="en-GB" sz="3600" dirty="0">
                <a:solidFill>
                  <a:srgbClr val="FFFFFF"/>
                </a:solidFill>
                <a:latin typeface="SassoonPrimaryInfant" pitchFamily="2" charset="0"/>
              </a:rPr>
              <a:t>HEALTH EDUCATION</a:t>
            </a:r>
            <a:br>
              <a:rPr lang="en-GB" dirty="0">
                <a:solidFill>
                  <a:srgbClr val="FFFFFF"/>
                </a:solidFill>
                <a:latin typeface="SassoonPrimaryInfant" pitchFamily="2" charset="0"/>
              </a:rPr>
            </a:br>
            <a:br>
              <a:rPr lang="en-GB" dirty="0">
                <a:solidFill>
                  <a:srgbClr val="FFFFFF"/>
                </a:solidFill>
                <a:latin typeface="SassoonPrimaryInfant" pitchFamily="2" charset="0"/>
              </a:rPr>
            </a:br>
            <a:r>
              <a:rPr lang="en-GB" dirty="0">
                <a:solidFill>
                  <a:srgbClr val="FFFFFF"/>
                </a:solidFill>
                <a:latin typeface="SassoonPrimaryInfant" pitchFamily="2" charset="0"/>
              </a:rPr>
              <a:t>Schools will be required to teach…</a:t>
            </a:r>
          </a:p>
        </p:txBody>
      </p:sp>
      <p:graphicFrame>
        <p:nvGraphicFramePr>
          <p:cNvPr id="13" name="Content Placeholder 10">
            <a:extLst>
              <a:ext uri="{FF2B5EF4-FFF2-40B4-BE49-F238E27FC236}">
                <a16:creationId xmlns:a16="http://schemas.microsoft.com/office/drawing/2014/main" id="{21C5DF82-6ECB-4A88-9181-7466E51CA93C}"/>
              </a:ext>
            </a:extLst>
          </p:cNvPr>
          <p:cNvGraphicFramePr>
            <a:graphicFrameLocks noGrp="1"/>
          </p:cNvGraphicFramePr>
          <p:nvPr>
            <p:ph idx="1"/>
            <p:extLst>
              <p:ext uri="{D42A27DB-BD31-4B8C-83A1-F6EECF244321}">
                <p14:modId xmlns:p14="http://schemas.microsoft.com/office/powerpoint/2010/main" val="2711669521"/>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8F5F7C5A-1E66-4354-B9E4-9DF74400DE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8364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SassoonPrimaryInfant" pitchFamily="2" charset="0"/>
                <a:cs typeface="+mj-cs"/>
              </a:rPr>
              <a:t>Puberty as part of Health Education </a:t>
            </a:r>
          </a:p>
        </p:txBody>
      </p:sp>
      <p:sp>
        <p:nvSpPr>
          <p:cNvPr id="3" name="Content Placeholder 2"/>
          <p:cNvSpPr>
            <a:spLocks noGrp="1"/>
          </p:cNvSpPr>
          <p:nvPr>
            <p:ph idx="1"/>
          </p:nvPr>
        </p:nvSpPr>
        <p:spPr>
          <a:xfrm>
            <a:off x="4567930" y="801866"/>
            <a:ext cx="3979563" cy="5230634"/>
          </a:xfrm>
        </p:spPr>
        <p:txBody>
          <a:bodyPr vert="horz" lIns="91440" tIns="45720" rIns="91440" bIns="45720" rtlCol="0" anchor="ctr">
            <a:normAutofit/>
          </a:bodyPr>
          <a:lstStyle/>
          <a:p>
            <a:pPr marL="114300" indent="0" defTabSz="914400">
              <a:lnSpc>
                <a:spcPct val="90000"/>
              </a:lnSpc>
              <a:buNone/>
            </a:pPr>
            <a:r>
              <a:rPr lang="en-US" sz="2100" dirty="0">
                <a:solidFill>
                  <a:srgbClr val="000000"/>
                </a:solidFill>
                <a:latin typeface="SassoonPrimaryInfant" pitchFamily="2" charset="0"/>
                <a:cs typeface="+mn-cs"/>
              </a:rPr>
              <a:t>Key facts about puberty and the changing adolescent body, particularly from age 9 through to age 11, including physical and emotional changes.</a:t>
            </a:r>
          </a:p>
          <a:p>
            <a:pPr marL="114300" indent="0" defTabSz="914400">
              <a:lnSpc>
                <a:spcPct val="90000"/>
              </a:lnSpc>
              <a:buNone/>
            </a:pPr>
            <a:endParaRPr lang="en-US" sz="2100" dirty="0">
              <a:solidFill>
                <a:srgbClr val="000000"/>
              </a:solidFill>
              <a:latin typeface="SassoonPrimaryInfant" pitchFamily="2" charset="0"/>
              <a:cs typeface="+mn-cs"/>
            </a:endParaRPr>
          </a:p>
          <a:p>
            <a:pPr marL="114300" indent="0" defTabSz="914400">
              <a:lnSpc>
                <a:spcPct val="90000"/>
              </a:lnSpc>
              <a:buNone/>
            </a:pPr>
            <a:r>
              <a:rPr lang="en-US" sz="2100" dirty="0">
                <a:solidFill>
                  <a:srgbClr val="000000"/>
                </a:solidFill>
                <a:latin typeface="SassoonPrimaryInfant" pitchFamily="2" charset="0"/>
                <a:cs typeface="+mn-cs"/>
              </a:rPr>
              <a:t>About menstrual wellbeing including the key facts about the menstrual cycle. </a:t>
            </a: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p:txBody>
      </p:sp>
      <p:sp>
        <p:nvSpPr>
          <p:cNvPr id="4" name="Rounded Rectangular Callout 3"/>
          <p:cNvSpPr/>
          <p:nvPr/>
        </p:nvSpPr>
        <p:spPr>
          <a:xfrm>
            <a:off x="1683026" y="4982817"/>
            <a:ext cx="7143081" cy="1462433"/>
          </a:xfrm>
          <a:prstGeom prst="wedgeRoundRectCallout">
            <a:avLst>
              <a:gd name="adj1" fmla="val -5169"/>
              <a:gd name="adj2" fmla="val 665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pPr>
            <a:r>
              <a:rPr lang="en-GB" sz="2400" dirty="0">
                <a:latin typeface="SassoonPrimaryInfant" pitchFamily="2" charset="0"/>
                <a:cs typeface="Arial" panose="020B0604020202020204" pitchFamily="34" charset="0"/>
              </a:rPr>
              <a:t>Puberty should be covered in Health Education and should be addressed before onset so, as far as possible, pupils are prepared in advance for changes they will experience. </a:t>
            </a:r>
          </a:p>
        </p:txBody>
      </p:sp>
      <p:pic>
        <p:nvPicPr>
          <p:cNvPr id="5" name="Recorded Sound">
            <a:hlinkClick r:id="" action="ppaction://media"/>
            <a:extLst>
              <a:ext uri="{FF2B5EF4-FFF2-40B4-BE49-F238E27FC236}">
                <a16:creationId xmlns:a16="http://schemas.microsoft.com/office/drawing/2014/main" id="{5073F0EA-2AC4-4B59-8D37-B269B043F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164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88374" y="1321118"/>
            <a:ext cx="275187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SassoonPrimaryInfant" pitchFamily="2" charset="0"/>
                <a:cs typeface="+mj-cs"/>
              </a:rPr>
              <a:t>Sex Education</a:t>
            </a:r>
          </a:p>
        </p:txBody>
      </p:sp>
      <p:sp>
        <p:nvSpPr>
          <p:cNvPr id="3" name="Content Placeholder 2"/>
          <p:cNvSpPr>
            <a:spLocks noGrp="1"/>
          </p:cNvSpPr>
          <p:nvPr>
            <p:ph idx="1"/>
          </p:nvPr>
        </p:nvSpPr>
        <p:spPr>
          <a:xfrm>
            <a:off x="4567930" y="127499"/>
            <a:ext cx="3979563" cy="5230634"/>
          </a:xfrm>
        </p:spPr>
        <p:txBody>
          <a:bodyPr vert="horz" lIns="91440" tIns="45720" rIns="91440" bIns="45720" rtlCol="0" anchor="ctr">
            <a:normAutofit/>
          </a:bodyPr>
          <a:lstStyle/>
          <a:p>
            <a:pPr marL="114300" indent="0" defTabSz="914400">
              <a:lnSpc>
                <a:spcPct val="90000"/>
              </a:lnSpc>
              <a:buNone/>
            </a:pPr>
            <a:r>
              <a:rPr lang="en-US" sz="2100" dirty="0">
                <a:solidFill>
                  <a:srgbClr val="000000"/>
                </a:solidFill>
                <a:latin typeface="SassoonPrimaryInfant" pitchFamily="2" charset="0"/>
                <a:cs typeface="+mn-cs"/>
              </a:rPr>
              <a:t>Ensure boys and girls are prepared for changes of adolescence </a:t>
            </a:r>
          </a:p>
          <a:p>
            <a:pPr marL="114300" indent="0" defTabSz="914400">
              <a:lnSpc>
                <a:spcPct val="90000"/>
              </a:lnSpc>
              <a:buNone/>
            </a:pPr>
            <a:endParaRPr lang="en-US" sz="2100" dirty="0">
              <a:solidFill>
                <a:srgbClr val="000000"/>
              </a:solidFill>
              <a:latin typeface="SassoonPrimaryInfant" pitchFamily="2" charset="0"/>
              <a:cs typeface="+mn-cs"/>
            </a:endParaRPr>
          </a:p>
          <a:p>
            <a:pPr marL="114300" indent="0" defTabSz="914400">
              <a:lnSpc>
                <a:spcPct val="90000"/>
              </a:lnSpc>
              <a:buNone/>
            </a:pPr>
            <a:r>
              <a:rPr lang="en-US" sz="2100" dirty="0">
                <a:solidFill>
                  <a:srgbClr val="000000"/>
                </a:solidFill>
                <a:latin typeface="SassoonPrimaryInfant" pitchFamily="2" charset="0"/>
                <a:cs typeface="+mn-cs"/>
              </a:rPr>
              <a:t>Draw on knowledge of human life cycle in the NC for science – how a baby is conceived and born </a:t>
            </a:r>
          </a:p>
        </p:txBody>
      </p:sp>
      <p:sp>
        <p:nvSpPr>
          <p:cNvPr id="4" name="Content Placeholder 4">
            <a:extLst>
              <a:ext uri="{FF2B5EF4-FFF2-40B4-BE49-F238E27FC236}">
                <a16:creationId xmlns:a16="http://schemas.microsoft.com/office/drawing/2014/main" id="{C903320A-ACE3-416C-B894-70B80EEE0B91}"/>
              </a:ext>
            </a:extLst>
          </p:cNvPr>
          <p:cNvSpPr txBox="1">
            <a:spLocks/>
          </p:cNvSpPr>
          <p:nvPr/>
        </p:nvSpPr>
        <p:spPr>
          <a:xfrm>
            <a:off x="446783" y="4372494"/>
            <a:ext cx="8229600" cy="2044725"/>
          </a:xfrm>
          <a:prstGeom prst="wedgeRoundRectCallout">
            <a:avLst>
              <a:gd name="adj1" fmla="val -5169"/>
              <a:gd name="adj2" fmla="val 66523"/>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Arial"/>
              <a:buNone/>
            </a:pPr>
            <a:r>
              <a:rPr lang="en-GB" sz="2000" dirty="0">
                <a:latin typeface="SassoonPrimaryInfant" pitchFamily="2" charset="0"/>
                <a:cs typeface="Arial" panose="020B0604020202020204" pitchFamily="34" charset="0"/>
              </a:rPr>
              <a:t>The Department continues to recommend that all primary schools have a sex education programme tailored to the age and the physical and emotional maturity of the pupils. </a:t>
            </a:r>
          </a:p>
        </p:txBody>
      </p:sp>
      <p:pic>
        <p:nvPicPr>
          <p:cNvPr id="5" name="Recorded Sound">
            <a:hlinkClick r:id="" action="ppaction://media"/>
            <a:extLst>
              <a:ext uri="{FF2B5EF4-FFF2-40B4-BE49-F238E27FC236}">
                <a16:creationId xmlns:a16="http://schemas.microsoft.com/office/drawing/2014/main" id="{41089996-90E9-4E09-9E31-9720E8851C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pic>
        <p:nvPicPr>
          <p:cNvPr id="6" name="Recorded Sound">
            <a:hlinkClick r:id="" action="ppaction://media"/>
            <a:extLst>
              <a:ext uri="{FF2B5EF4-FFF2-40B4-BE49-F238E27FC236}">
                <a16:creationId xmlns:a16="http://schemas.microsoft.com/office/drawing/2014/main" id="{A34845AD-CB68-41F7-A2C1-497C49C4FDB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1430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7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ED3B053B79BE41827E5AE015BB3A46" ma:contentTypeVersion="4" ma:contentTypeDescription="Create a new document." ma:contentTypeScope="" ma:versionID="1bba234b04e76636abd9853384a96339">
  <xsd:schema xmlns:xsd="http://www.w3.org/2001/XMLSchema" xmlns:xs="http://www.w3.org/2001/XMLSchema" xmlns:p="http://schemas.microsoft.com/office/2006/metadata/properties" xmlns:ns2="d01a8893-48ab-4204-8829-dd24ed829160" targetNamespace="http://schemas.microsoft.com/office/2006/metadata/properties" ma:root="true" ma:fieldsID="a453f3433d0fa1ae7f5ed2c178f56db3" ns2:_="">
    <xsd:import namespace="d01a8893-48ab-4204-8829-dd24ed8291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1a8893-48ab-4204-8829-dd24ed8291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826F66-72B0-4D5C-9171-E208E37F76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1a8893-48ab-4204-8829-dd24ed8291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C4D397-863A-40C0-AB6B-4F087C9130B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BA95225-E114-4FF1-B4D4-2111C1E83A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1956</Words>
  <Application>Microsoft Office PowerPoint</Application>
  <PresentationFormat>On-screen Show (4:3)</PresentationFormat>
  <Paragraphs>129</Paragraphs>
  <Slides>14</Slides>
  <Notes>13</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Cambria</vt:lpstr>
      <vt:lpstr>inherit</vt:lpstr>
      <vt:lpstr>SassoonPrimaryInfant</vt:lpstr>
      <vt:lpstr>Times New Roman</vt:lpstr>
      <vt:lpstr>Wingdings</vt:lpstr>
      <vt:lpstr>Office Theme</vt:lpstr>
      <vt:lpstr>Helping your child to stay safe and thrive in the modern world</vt:lpstr>
      <vt:lpstr>We aim to provide a safe, nurturing environment and a rich variety of experiences so that all pupils are able to flourish and discover their unique strengths and talents. Our mission is to enable every child to enjoy a life filled with meaning and purpose, underpinned by Christian values, a love of learning and an eagerness to make the world a better place. “Live life in all its fullness” (John 10:10)</vt:lpstr>
      <vt:lpstr>The world has changed…</vt:lpstr>
      <vt:lpstr>Secretary of State Foreword</vt:lpstr>
      <vt:lpstr>Our school vision for RSHE is….</vt:lpstr>
      <vt:lpstr>PRIMARY RELATIONSHIPS EDUCATION  Schools will be required to teach…</vt:lpstr>
      <vt:lpstr>HEALTH EDUCATION  Schools will be required to teach…</vt:lpstr>
      <vt:lpstr>Puberty as part of Health Education </vt:lpstr>
      <vt:lpstr>Sex Education</vt:lpstr>
      <vt:lpstr>How our school will teach this…</vt:lpstr>
      <vt:lpstr>Top tips for talking to your child…</vt:lpstr>
      <vt:lpstr>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vt:lpstr>
      <vt:lpstr>Support line numbers  NHS Direct—111 Childline—0800 1111 (free) NSPCC—0808 800 5000 (www.nspcc.org.uk) Just One Number—0300 300 0123 Young Minds—0800 802 5544 (www.youngminds.org.uk) Citizen Advice Service Main Number - 0344 111444  Citizen Advice Service in The Forum—0800 144 8848  Age UK Norwich—01603 496333 MAP (under 25s, near Theatre Royal) - 01603 766994  Oak Grove Money Advice—01603 403388 Kings Money Advice—0800 970 9875 National Debtline—0808 808 4000 Change, Live, Grow (Addiction Advice Service) - 01603 514096 </vt:lpstr>
      <vt:lpstr>If you would like to discuss the RSHE provision further, please email the school office: office@heartwood.norfolk.sch.uk  Miss Wellings RSHE Lead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your child to stay safe and thrive in the modern world</dc:title>
  <dc:creator>lauren wellings</dc:creator>
  <cp:lastModifiedBy>lauren wellings</cp:lastModifiedBy>
  <cp:revision>2</cp:revision>
  <dcterms:created xsi:type="dcterms:W3CDTF">2020-12-08T16:03:53Z</dcterms:created>
  <dcterms:modified xsi:type="dcterms:W3CDTF">2020-12-08T16:17:03Z</dcterms:modified>
</cp:coreProperties>
</file>